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Montserrat"/>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6.xml"/><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regular.fntdata"/><Relationship Id="rId14" Type="http://schemas.openxmlformats.org/officeDocument/2006/relationships/slide" Target="slides/slide9.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Montserrat-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ccb72e9fd7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ccb72e9fd7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57200" rtl="0" algn="l">
              <a:spcBef>
                <a:spcPts val="3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Currently, our sponsor provisions lab environments for capture the flag events within a variety of cloud providers and on-premise resources by hand. The </a:t>
            </a:r>
            <a:r>
              <a:rPr lang="en" sz="1200">
                <a:solidFill>
                  <a:schemeClr val="dk1"/>
                </a:solidFill>
                <a:latin typeface="Times New Roman"/>
                <a:ea typeface="Times New Roman"/>
                <a:cs typeface="Times New Roman"/>
                <a:sym typeface="Times New Roman"/>
              </a:rPr>
              <a:t>problem</a:t>
            </a:r>
            <a:r>
              <a:rPr lang="en" sz="1200">
                <a:solidFill>
                  <a:schemeClr val="dk1"/>
                </a:solidFill>
                <a:latin typeface="Times New Roman"/>
                <a:ea typeface="Times New Roman"/>
                <a:cs typeface="Times New Roman"/>
                <a:sym typeface="Times New Roman"/>
              </a:rPr>
              <a:t> with this is that it is super unscalable. They have no way to quickly create and manage a large amount of lab environments. There is also no way to easily make sure that all these environments are the same. Right now, they have to log in to each </a:t>
            </a:r>
            <a:r>
              <a:rPr lang="en" sz="1200">
                <a:solidFill>
                  <a:schemeClr val="dk1"/>
                </a:solidFill>
                <a:latin typeface="Times New Roman"/>
                <a:ea typeface="Times New Roman"/>
                <a:cs typeface="Times New Roman"/>
                <a:sym typeface="Times New Roman"/>
              </a:rPr>
              <a:t>individual cloud provider (like AWS, Azure, GCP, etc.) and manually configure every single virtual environment individually.</a:t>
            </a:r>
            <a:endParaRPr sz="1200">
              <a:solidFill>
                <a:schemeClr val="dk1"/>
              </a:solidFill>
              <a:latin typeface="Times New Roman"/>
              <a:ea typeface="Times New Roman"/>
              <a:cs typeface="Times New Roman"/>
              <a:sym typeface="Times New Roman"/>
            </a:endParaRPr>
          </a:p>
          <a:p>
            <a:pPr indent="0" lvl="0" marL="457200" rtl="0" algn="l">
              <a:spcBef>
                <a:spcPts val="30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457200" rtl="0" algn="l">
              <a:spcBef>
                <a:spcPts val="300"/>
              </a:spcBef>
              <a:spcAft>
                <a:spcPts val="0"/>
              </a:spcAft>
              <a:buNone/>
            </a:pPr>
            <a:r>
              <a:rPr lang="en" sz="1200">
                <a:solidFill>
                  <a:schemeClr val="dk1"/>
                </a:solidFill>
                <a:latin typeface="Times New Roman"/>
                <a:ea typeface="Times New Roman"/>
                <a:cs typeface="Times New Roman"/>
                <a:sym typeface="Times New Roman"/>
              </a:rPr>
              <a:t>By developing our project, the Cloud Environment Manager application, we are going to provide our sponsor with a clean and simple user interface that allows them to quickly and easily deploy lab environments to multiple different cloud providers. The application will also allow them to manage and destroy their existing lab environments once they are no longer needed.</a:t>
            </a:r>
            <a:endParaRPr sz="1200">
              <a:solidFill>
                <a:schemeClr val="dk1"/>
              </a:solidFill>
              <a:latin typeface="Times New Roman"/>
              <a:ea typeface="Times New Roman"/>
              <a:cs typeface="Times New Roman"/>
              <a:sym typeface="Times New Roman"/>
            </a:endParaRPr>
          </a:p>
          <a:p>
            <a:pPr indent="0" lvl="0" marL="457200" rtl="0" algn="l">
              <a:spcBef>
                <a:spcPts val="300"/>
              </a:spcBef>
              <a:spcAft>
                <a:spcPts val="0"/>
              </a:spcAft>
              <a:buNone/>
            </a:pPr>
            <a:r>
              <a:t/>
            </a:r>
            <a:endParaRPr sz="1200">
              <a:solidFill>
                <a:schemeClr val="dk1"/>
              </a:solidFill>
              <a:latin typeface="Times New Roman"/>
              <a:ea typeface="Times New Roman"/>
              <a:cs typeface="Times New Roman"/>
              <a:sym typeface="Times New Roman"/>
            </a:endParaRPr>
          </a:p>
          <a:p>
            <a:pPr indent="0" lvl="0" marL="457200" rtl="0" algn="l">
              <a:spcBef>
                <a:spcPts val="3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So, in a nutshell, our whole project is to create a user friendly interface that can quickly and easily create and manage virtual machines in various cloud platforms.</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ccb72e9fd7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ccb72e9fd7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 So one of the most current technical challenges we are facing is  Integrating multiple Cloud Platforms. So </a:t>
            </a:r>
            <a:r>
              <a:rPr lang="en"/>
              <a:t>basically</a:t>
            </a:r>
            <a:r>
              <a:rPr lang="en"/>
              <a:t> we are using cloud platforms like GCP, Azure and AWS. We are </a:t>
            </a:r>
            <a:r>
              <a:rPr lang="en"/>
              <a:t>Getting</a:t>
            </a:r>
            <a:r>
              <a:rPr lang="en"/>
              <a:t> </a:t>
            </a:r>
            <a:r>
              <a:rPr lang="en"/>
              <a:t>familiar</a:t>
            </a:r>
            <a:r>
              <a:rPr lang="en"/>
              <a:t> to all the cloud platforms and getting that worked is kinda </a:t>
            </a:r>
            <a:r>
              <a:rPr lang="en"/>
              <a:t>challenging</a:t>
            </a:r>
            <a:r>
              <a:rPr lang="en"/>
              <a:t> for now. So far we are still </a:t>
            </a:r>
            <a:r>
              <a:rPr lang="en"/>
              <a:t>trying</a:t>
            </a:r>
            <a:r>
              <a:rPr lang="en"/>
              <a:t> to unders</a:t>
            </a:r>
            <a:r>
              <a:rPr lang="en"/>
              <a:t>tand things better and </a:t>
            </a:r>
            <a:r>
              <a:rPr lang="en"/>
              <a:t>getting</a:t>
            </a:r>
            <a:r>
              <a:rPr lang="en"/>
              <a:t> more testing done on it. Further in between we also faced Challenges while connecting our frontend  with backend, but with more testing we are also </a:t>
            </a:r>
            <a:r>
              <a:rPr lang="en"/>
              <a:t>trying</a:t>
            </a:r>
            <a:r>
              <a:rPr lang="en"/>
              <a:t> to solve this issue and getting more confident of getting this worked. Further we are facing problem to tie each components up all together and </a:t>
            </a:r>
            <a:r>
              <a:rPr lang="en"/>
              <a:t>definitely</a:t>
            </a:r>
            <a:r>
              <a:rPr lang="en"/>
              <a:t> trying to break this out into smaller </a:t>
            </a:r>
            <a:r>
              <a:rPr lang="en"/>
              <a:t>pieces</a:t>
            </a:r>
            <a:r>
              <a:rPr lang="en"/>
              <a:t> and getting it tested as frequent as possible.</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ccb72e9fd7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ccb72e9fd7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t>For our product, we are </a:t>
            </a:r>
            <a:r>
              <a:rPr lang="en"/>
              <a:t>following</a:t>
            </a:r>
            <a:r>
              <a:rPr lang="en"/>
              <a:t> many different standards setup by different organizations and entities to create a </a:t>
            </a:r>
            <a:r>
              <a:rPr lang="en"/>
              <a:t>compliant</a:t>
            </a:r>
            <a:r>
              <a:rPr lang="en"/>
              <a:t> application ready for the real world. We can divide it up into two main categories, the development and implementation of the code and the security standards we are implementing.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Seeing as we have a webpage </a:t>
            </a:r>
            <a:r>
              <a:rPr lang="en"/>
              <a:t>frontend</a:t>
            </a:r>
            <a:r>
              <a:rPr lang="en"/>
              <a:t> and a </a:t>
            </a:r>
            <a:r>
              <a:rPr lang="en"/>
              <a:t>separate</a:t>
            </a:r>
            <a:r>
              <a:rPr lang="en"/>
              <a:t> web service acting as our backend, we decided to create a REST API meaning we needed to follow REST standards for our backend service and how the two applications commu</a:t>
            </a:r>
            <a:r>
              <a:rPr lang="en"/>
              <a:t>nicate with each other. Although REST can be considered more of an architectural style, there are a set of standards that make a REST service usable with other applications and usable with different frameworks that allow for interoperability and scalability.</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are following IEEE14764 and IEEE 12207 standards which basically explains the life cycle processes of software. This is where our CI/CD and DevOps practices come into play. We </a:t>
            </a:r>
            <a:r>
              <a:rPr lang="en"/>
              <a:t>maintain</a:t>
            </a:r>
            <a:r>
              <a:rPr lang="en"/>
              <a:t> our application and follow these standards to confirm that we are following the recommended process of maintaining the life cycle of our software both during development and after deployment.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also follow the IEEE 29119 set of standards which defines software testing. For an application to be successful, it needs to work as expected. The easiest way to make sure its working as expected is to create automated tests. We test all of our non static processes and document that in our team documentation pages. To confirm changing one </a:t>
            </a:r>
            <a:r>
              <a:rPr lang="en"/>
              <a:t>component</a:t>
            </a:r>
            <a:r>
              <a:rPr lang="en"/>
              <a:t> does not cause other </a:t>
            </a:r>
            <a:r>
              <a:rPr lang="en"/>
              <a:t>components</a:t>
            </a:r>
            <a:r>
              <a:rPr lang="en"/>
              <a:t> to fail.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Now for some security standards.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follow they OWASP Application </a:t>
            </a:r>
            <a:r>
              <a:rPr lang="en"/>
              <a:t>security</a:t>
            </a:r>
            <a:r>
              <a:rPr lang="en"/>
              <a:t> verification standards, which is a set of standards for testing the security of an application to ensure the safety of the application for both the user and the systems the application may access. For every web application, it is the duty of the developers to ensure that the application is safe to some degree, which is </a:t>
            </a:r>
            <a:r>
              <a:rPr lang="en"/>
              <a:t>why</a:t>
            </a:r>
            <a:r>
              <a:rPr lang="en"/>
              <a:t> we follow this set of standards.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we follow NIST’s general cybersecurity standards. NIST is the national institute of standards and technology and their set of cybersecurity standards basically are a set of standards based on best practices from several sources along with contributions from the online community. We </a:t>
            </a:r>
            <a:r>
              <a:rPr lang="en"/>
              <a:t>follow these standards to, once again, ensure the safety of our users and our applications and to prepare our application for usage by organizations.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Finally we are conforming to the IEEE 15026 set of standards which basically go over software assurances. We are specifically following part three of this standard which goes over the integrity a given piece of software. We consider the CIA triad of Confidentiality, integrity, and availability of our application with great importance and following this standard is a critical step to achieving this.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ccb72e9fd7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ccb72e9fd7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far as Engineering constraints go our team have very few. We were largely given </a:t>
            </a:r>
            <a:r>
              <a:rPr lang="en"/>
              <a:t>control</a:t>
            </a:r>
            <a:r>
              <a:rPr lang="en"/>
              <a:t> of all the implementation details, like language choice, libraries, frameworks, tool sets, and deployment </a:t>
            </a:r>
            <a:r>
              <a:rPr lang="en"/>
              <a:t>strategies. PWC did give us a push in the direction of using ansible or chef to perform deployment functionality; ansible did already seem to be the correct choice to manage our functionality across the required cloud platforms. So, while it’s technically a constraint it was really just a smart decision about our toolset made at jump.</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Moving into the more concrete constraints. We weren’t provided with an ESX set up, so developing against it for the supported functionality is largely impractical, and as such has taken a back burner to the functionality of the other platforms.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Another, constraint is that we were also given no budget. We largely do all development using free tiers of AWS, GCP, and Azure. This hasn’t restricted us so far, but I could imagine it becoming a problem with more advanced functionality requiring higher tiers for the listed platforms. This then becomes multiplicative, a tier per platform; no surprise, but it would ultimately require some kind of investment.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project is open source, this being a constraint is kind of a hot take on the downsides of open source. Open source is a bit of a double edged sword, since long term you could drive adoption and get some good dev resources all for the low low price of $0. But, in the short term you can’t depend on institutional knowledge like in a more traditional project, with a business owned code base. This means that there won’t always be some expert in a particular area of the application. Now, since there is no expert if a bug occurs in this area, it could take more time to fix since the developer will also need to contextualize that area of the program. When this happens development can become stagnate, or the project orphaned. This does have the effect of pushing us into a more well documented style of development, which will aid in the hand off between us and pwc.</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Lastly, and probably the most important constraint is that any functionality we add must occur across all supported platforms. This while going hand and hand with our requirements, means that even if we could implement a desired feature for one platform if we can’t support it with the others, it shouldn’t be added.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Wrapping up the constraints we will move on the the requirements.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Not Spoken ###</a:t>
            </a:r>
            <a:endParaRPr/>
          </a:p>
          <a:p>
            <a:pPr indent="0" lvl="0" marL="0" rtl="0" algn="l">
              <a:spcBef>
                <a:spcPts val="0"/>
              </a:spcBef>
              <a:spcAft>
                <a:spcPts val="0"/>
              </a:spcAft>
              <a:buNone/>
            </a:pPr>
            <a:r>
              <a:rPr lang="en"/>
              <a:t>Cloud Budget (need to stay on free tiers) (No Budget),  Time constraint, Must conform to different cloud environments standards and syntax (Jet)</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ccb72e9fd7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ccb72e9fd7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Talk for about two minutes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decided to split this slide into two categories (Functionaly and non functional) (see below). Just go over what is required for this </a:t>
            </a:r>
            <a:r>
              <a:rPr lang="en"/>
              <a:t>product and try and fill for 2 min.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NF:</a:t>
            </a:r>
            <a:endParaRPr/>
          </a:p>
          <a:p>
            <a:pPr indent="0" lvl="0" marL="0" rtl="0" algn="l">
              <a:spcBef>
                <a:spcPts val="0"/>
              </a:spcBef>
              <a:spcAft>
                <a:spcPts val="0"/>
              </a:spcAft>
              <a:buNone/>
            </a:pPr>
            <a:r>
              <a:rPr lang="en"/>
              <a:t>Easy to use</a:t>
            </a:r>
            <a:endParaRPr/>
          </a:p>
          <a:p>
            <a:pPr indent="0" lvl="0" marL="0" rtl="0" algn="l">
              <a:spcBef>
                <a:spcPts val="0"/>
              </a:spcBef>
              <a:spcAft>
                <a:spcPts val="0"/>
              </a:spcAft>
              <a:buNone/>
            </a:pPr>
            <a:r>
              <a:rPr lang="en"/>
              <a:t>Easy to </a:t>
            </a:r>
            <a:r>
              <a:rPr lang="en"/>
              <a:t>implement</a:t>
            </a:r>
            <a:r>
              <a:rPr lang="en"/>
              <a:t> </a:t>
            </a:r>
            <a:endParaRPr/>
          </a:p>
          <a:p>
            <a:pPr indent="0" lvl="0" marL="0" rtl="0" algn="l">
              <a:spcBef>
                <a:spcPts val="0"/>
              </a:spcBef>
              <a:spcAft>
                <a:spcPts val="0"/>
              </a:spcAft>
              <a:buNone/>
            </a:pPr>
            <a:r>
              <a:rPr lang="en"/>
              <a:t>Easy integration</a:t>
            </a:r>
            <a:endParaRPr/>
          </a:p>
          <a:p>
            <a:pPr indent="0" lvl="0" marL="0" rtl="0" algn="l">
              <a:spcBef>
                <a:spcPts val="0"/>
              </a:spcBef>
              <a:spcAft>
                <a:spcPts val="0"/>
              </a:spcAft>
              <a:buNone/>
            </a:pPr>
            <a:r>
              <a:rPr lang="en"/>
              <a:t>Open Source</a:t>
            </a:r>
            <a:endParaRPr/>
          </a:p>
          <a:p>
            <a:pPr indent="0" lvl="0" marL="0" rtl="0" algn="l">
              <a:spcBef>
                <a:spcPts val="0"/>
              </a:spcBef>
              <a:spcAft>
                <a:spcPts val="0"/>
              </a:spcAft>
              <a:buNone/>
            </a:pPr>
            <a:r>
              <a:rPr lang="en"/>
              <a:t>Documented well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a:t>
            </a:r>
            <a:endParaRPr/>
          </a:p>
          <a:p>
            <a:pPr indent="0" lvl="0" marL="0" rtl="0" algn="l">
              <a:spcBef>
                <a:spcPts val="0"/>
              </a:spcBef>
              <a:spcAft>
                <a:spcPts val="0"/>
              </a:spcAft>
              <a:buNone/>
            </a:pPr>
            <a:r>
              <a:rPr lang="en"/>
              <a:t>Create a cross platform application that manages different cloud platforms </a:t>
            </a:r>
            <a:endParaRPr/>
          </a:p>
          <a:p>
            <a:pPr indent="0" lvl="0" marL="0" rtl="0" algn="l">
              <a:spcBef>
                <a:spcPts val="0"/>
              </a:spcBef>
              <a:spcAft>
                <a:spcPts val="0"/>
              </a:spcAft>
              <a:buNone/>
            </a:pPr>
            <a:r>
              <a:rPr lang="en"/>
              <a:t>Features:</a:t>
            </a:r>
            <a:endParaRPr/>
          </a:p>
          <a:p>
            <a:pPr indent="0" lvl="0" marL="0" rtl="0" algn="l">
              <a:spcBef>
                <a:spcPts val="0"/>
              </a:spcBef>
              <a:spcAft>
                <a:spcPts val="0"/>
              </a:spcAft>
              <a:buNone/>
            </a:pPr>
            <a:r>
              <a:rPr lang="en"/>
              <a:t>	Modular cloud management</a:t>
            </a:r>
            <a:endParaRPr/>
          </a:p>
          <a:p>
            <a:pPr indent="0" lvl="0" marL="0" rtl="0" algn="l">
              <a:spcBef>
                <a:spcPts val="0"/>
              </a:spcBef>
              <a:spcAft>
                <a:spcPts val="0"/>
              </a:spcAft>
              <a:buNone/>
            </a:pPr>
            <a:r>
              <a:rPr lang="en"/>
              <a:t>		View status</a:t>
            </a:r>
            <a:endParaRPr/>
          </a:p>
          <a:p>
            <a:pPr indent="0" lvl="0" marL="0" rtl="0" algn="l">
              <a:spcBef>
                <a:spcPts val="0"/>
              </a:spcBef>
              <a:spcAft>
                <a:spcPts val="0"/>
              </a:spcAft>
              <a:buNone/>
            </a:pPr>
            <a:r>
              <a:rPr lang="en"/>
              <a:t>		Create VM environments</a:t>
            </a:r>
            <a:endParaRPr/>
          </a:p>
          <a:p>
            <a:pPr indent="0" lvl="0" marL="0" rtl="0" algn="l">
              <a:spcBef>
                <a:spcPts val="0"/>
              </a:spcBef>
              <a:spcAft>
                <a:spcPts val="0"/>
              </a:spcAft>
              <a:buNone/>
            </a:pPr>
            <a:r>
              <a:rPr lang="en"/>
              <a:t>		Manage VM Environments</a:t>
            </a:r>
            <a:endParaRPr/>
          </a:p>
          <a:p>
            <a:pPr indent="0" lvl="0" marL="0" rtl="0" algn="l">
              <a:spcBef>
                <a:spcPts val="0"/>
              </a:spcBef>
              <a:spcAft>
                <a:spcPts val="0"/>
              </a:spcAft>
              <a:buNone/>
            </a:pPr>
            <a:r>
              <a:rPr lang="en"/>
              <a:t>	Uni deployments</a:t>
            </a:r>
            <a:endParaRPr/>
          </a:p>
          <a:p>
            <a:pPr indent="0" lvl="0" marL="0" rtl="0" algn="l">
              <a:spcBef>
                <a:spcPts val="0"/>
              </a:spcBef>
              <a:spcAft>
                <a:spcPts val="0"/>
              </a:spcAft>
              <a:buNone/>
            </a:pPr>
            <a:r>
              <a:rPr lang="en"/>
              <a: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7a117a868c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7a117a868c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Talk for about two minutes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decided to split this slide into two categories (Functionaly and non functional) (see below). Just go over what is required for this product and try and fill for 2 min.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NF:</a:t>
            </a:r>
            <a:endParaRPr/>
          </a:p>
          <a:p>
            <a:pPr indent="0" lvl="0" marL="0" rtl="0" algn="l">
              <a:spcBef>
                <a:spcPts val="0"/>
              </a:spcBef>
              <a:spcAft>
                <a:spcPts val="0"/>
              </a:spcAft>
              <a:buNone/>
            </a:pPr>
            <a:r>
              <a:rPr lang="en"/>
              <a:t>Easy to use</a:t>
            </a:r>
            <a:endParaRPr/>
          </a:p>
          <a:p>
            <a:pPr indent="0" lvl="0" marL="0" rtl="0" algn="l">
              <a:spcBef>
                <a:spcPts val="0"/>
              </a:spcBef>
              <a:spcAft>
                <a:spcPts val="0"/>
              </a:spcAft>
              <a:buNone/>
            </a:pPr>
            <a:r>
              <a:rPr lang="en"/>
              <a:t>Easy to implement </a:t>
            </a:r>
            <a:endParaRPr/>
          </a:p>
          <a:p>
            <a:pPr indent="0" lvl="0" marL="0" rtl="0" algn="l">
              <a:spcBef>
                <a:spcPts val="0"/>
              </a:spcBef>
              <a:spcAft>
                <a:spcPts val="0"/>
              </a:spcAft>
              <a:buNone/>
            </a:pPr>
            <a:r>
              <a:rPr lang="en"/>
              <a:t>Easy integration</a:t>
            </a:r>
            <a:endParaRPr/>
          </a:p>
          <a:p>
            <a:pPr indent="0" lvl="0" marL="0" rtl="0" algn="l">
              <a:spcBef>
                <a:spcPts val="0"/>
              </a:spcBef>
              <a:spcAft>
                <a:spcPts val="0"/>
              </a:spcAft>
              <a:buNone/>
            </a:pPr>
            <a:r>
              <a:rPr lang="en"/>
              <a:t>Open Source</a:t>
            </a:r>
            <a:endParaRPr/>
          </a:p>
          <a:p>
            <a:pPr indent="0" lvl="0" marL="0" rtl="0" algn="l">
              <a:spcBef>
                <a:spcPts val="0"/>
              </a:spcBef>
              <a:spcAft>
                <a:spcPts val="0"/>
              </a:spcAft>
              <a:buNone/>
            </a:pPr>
            <a:r>
              <a:rPr lang="en"/>
              <a:t>Documented well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a:t>
            </a:r>
            <a:endParaRPr/>
          </a:p>
          <a:p>
            <a:pPr indent="0" lvl="0" marL="0" rtl="0" algn="l">
              <a:spcBef>
                <a:spcPts val="0"/>
              </a:spcBef>
              <a:spcAft>
                <a:spcPts val="0"/>
              </a:spcAft>
              <a:buNone/>
            </a:pPr>
            <a:r>
              <a:rPr lang="en"/>
              <a:t>Create a cross platform application that manages different cloud platforms </a:t>
            </a:r>
            <a:endParaRPr/>
          </a:p>
          <a:p>
            <a:pPr indent="0" lvl="0" marL="0" rtl="0" algn="l">
              <a:spcBef>
                <a:spcPts val="0"/>
              </a:spcBef>
              <a:spcAft>
                <a:spcPts val="0"/>
              </a:spcAft>
              <a:buNone/>
            </a:pPr>
            <a:r>
              <a:rPr lang="en"/>
              <a:t>Features:</a:t>
            </a:r>
            <a:endParaRPr/>
          </a:p>
          <a:p>
            <a:pPr indent="0" lvl="0" marL="0" rtl="0" algn="l">
              <a:spcBef>
                <a:spcPts val="0"/>
              </a:spcBef>
              <a:spcAft>
                <a:spcPts val="0"/>
              </a:spcAft>
              <a:buNone/>
            </a:pPr>
            <a:r>
              <a:rPr lang="en"/>
              <a:t>	Modular cloud management</a:t>
            </a:r>
            <a:endParaRPr/>
          </a:p>
          <a:p>
            <a:pPr indent="0" lvl="0" marL="0" rtl="0" algn="l">
              <a:spcBef>
                <a:spcPts val="0"/>
              </a:spcBef>
              <a:spcAft>
                <a:spcPts val="0"/>
              </a:spcAft>
              <a:buNone/>
            </a:pPr>
            <a:r>
              <a:rPr lang="en"/>
              <a:t>		View status</a:t>
            </a:r>
            <a:endParaRPr/>
          </a:p>
          <a:p>
            <a:pPr indent="0" lvl="0" marL="0" rtl="0" algn="l">
              <a:spcBef>
                <a:spcPts val="0"/>
              </a:spcBef>
              <a:spcAft>
                <a:spcPts val="0"/>
              </a:spcAft>
              <a:buNone/>
            </a:pPr>
            <a:r>
              <a:rPr lang="en"/>
              <a:t>		Create VM environments</a:t>
            </a:r>
            <a:endParaRPr/>
          </a:p>
          <a:p>
            <a:pPr indent="0" lvl="0" marL="0" rtl="0" algn="l">
              <a:spcBef>
                <a:spcPts val="0"/>
              </a:spcBef>
              <a:spcAft>
                <a:spcPts val="0"/>
              </a:spcAft>
              <a:buNone/>
            </a:pPr>
            <a:r>
              <a:rPr lang="en"/>
              <a:t>		Manage VM Environments</a:t>
            </a:r>
            <a:endParaRPr/>
          </a:p>
          <a:p>
            <a:pPr indent="0" lvl="0" marL="0" rtl="0" algn="l">
              <a:spcBef>
                <a:spcPts val="0"/>
              </a:spcBef>
              <a:spcAft>
                <a:spcPts val="0"/>
              </a:spcAft>
              <a:buNone/>
            </a:pPr>
            <a:r>
              <a:rPr lang="en"/>
              <a:t>	Uni deployments</a:t>
            </a:r>
            <a:endParaRPr/>
          </a:p>
          <a:p>
            <a:pPr indent="0" lvl="0" marL="0" rtl="0" algn="l">
              <a:spcBef>
                <a:spcPts val="0"/>
              </a:spcBef>
              <a:spcAft>
                <a:spcPts val="0"/>
              </a:spcAft>
              <a:buNone/>
            </a:pPr>
            <a:r>
              <a:rPr lang="en"/>
              <a: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7a117a868c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7a117a868c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Talk for about two minutes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decided to split this slide into two categories (Functionaly and non functional) (see below). Just go over what is required for this product and try and fill for 2 min.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NF:</a:t>
            </a:r>
            <a:endParaRPr/>
          </a:p>
          <a:p>
            <a:pPr indent="0" lvl="0" marL="0" rtl="0" algn="l">
              <a:spcBef>
                <a:spcPts val="0"/>
              </a:spcBef>
              <a:spcAft>
                <a:spcPts val="0"/>
              </a:spcAft>
              <a:buNone/>
            </a:pPr>
            <a:r>
              <a:rPr lang="en"/>
              <a:t>Easy to use</a:t>
            </a:r>
            <a:endParaRPr/>
          </a:p>
          <a:p>
            <a:pPr indent="0" lvl="0" marL="0" rtl="0" algn="l">
              <a:spcBef>
                <a:spcPts val="0"/>
              </a:spcBef>
              <a:spcAft>
                <a:spcPts val="0"/>
              </a:spcAft>
              <a:buNone/>
            </a:pPr>
            <a:r>
              <a:rPr lang="en"/>
              <a:t>Easy to implement </a:t>
            </a:r>
            <a:endParaRPr/>
          </a:p>
          <a:p>
            <a:pPr indent="0" lvl="0" marL="0" rtl="0" algn="l">
              <a:spcBef>
                <a:spcPts val="0"/>
              </a:spcBef>
              <a:spcAft>
                <a:spcPts val="0"/>
              </a:spcAft>
              <a:buNone/>
            </a:pPr>
            <a:r>
              <a:rPr lang="en"/>
              <a:t>Easy integration</a:t>
            </a:r>
            <a:endParaRPr/>
          </a:p>
          <a:p>
            <a:pPr indent="0" lvl="0" marL="0" rtl="0" algn="l">
              <a:spcBef>
                <a:spcPts val="0"/>
              </a:spcBef>
              <a:spcAft>
                <a:spcPts val="0"/>
              </a:spcAft>
              <a:buNone/>
            </a:pPr>
            <a:r>
              <a:rPr lang="en"/>
              <a:t>Open Source</a:t>
            </a:r>
            <a:endParaRPr/>
          </a:p>
          <a:p>
            <a:pPr indent="0" lvl="0" marL="0" rtl="0" algn="l">
              <a:spcBef>
                <a:spcPts val="0"/>
              </a:spcBef>
              <a:spcAft>
                <a:spcPts val="0"/>
              </a:spcAft>
              <a:buNone/>
            </a:pPr>
            <a:r>
              <a:rPr lang="en"/>
              <a:t>Documented well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a:t>
            </a:r>
            <a:endParaRPr/>
          </a:p>
          <a:p>
            <a:pPr indent="0" lvl="0" marL="0" rtl="0" algn="l">
              <a:spcBef>
                <a:spcPts val="0"/>
              </a:spcBef>
              <a:spcAft>
                <a:spcPts val="0"/>
              </a:spcAft>
              <a:buNone/>
            </a:pPr>
            <a:r>
              <a:rPr lang="en"/>
              <a:t>Create a cross platform application that manages different cloud platforms </a:t>
            </a:r>
            <a:endParaRPr/>
          </a:p>
          <a:p>
            <a:pPr indent="0" lvl="0" marL="0" rtl="0" algn="l">
              <a:spcBef>
                <a:spcPts val="0"/>
              </a:spcBef>
              <a:spcAft>
                <a:spcPts val="0"/>
              </a:spcAft>
              <a:buNone/>
            </a:pPr>
            <a:r>
              <a:rPr lang="en"/>
              <a:t>Features:</a:t>
            </a:r>
            <a:endParaRPr/>
          </a:p>
          <a:p>
            <a:pPr indent="0" lvl="0" marL="0" rtl="0" algn="l">
              <a:spcBef>
                <a:spcPts val="0"/>
              </a:spcBef>
              <a:spcAft>
                <a:spcPts val="0"/>
              </a:spcAft>
              <a:buNone/>
            </a:pPr>
            <a:r>
              <a:rPr lang="en"/>
              <a:t>	Modular cloud management</a:t>
            </a:r>
            <a:endParaRPr/>
          </a:p>
          <a:p>
            <a:pPr indent="0" lvl="0" marL="0" rtl="0" algn="l">
              <a:spcBef>
                <a:spcPts val="0"/>
              </a:spcBef>
              <a:spcAft>
                <a:spcPts val="0"/>
              </a:spcAft>
              <a:buNone/>
            </a:pPr>
            <a:r>
              <a:rPr lang="en"/>
              <a:t>		View status</a:t>
            </a:r>
            <a:endParaRPr/>
          </a:p>
          <a:p>
            <a:pPr indent="0" lvl="0" marL="0" rtl="0" algn="l">
              <a:spcBef>
                <a:spcPts val="0"/>
              </a:spcBef>
              <a:spcAft>
                <a:spcPts val="0"/>
              </a:spcAft>
              <a:buNone/>
            </a:pPr>
            <a:r>
              <a:rPr lang="en"/>
              <a:t>		Create VM environments</a:t>
            </a:r>
            <a:endParaRPr/>
          </a:p>
          <a:p>
            <a:pPr indent="0" lvl="0" marL="0" rtl="0" algn="l">
              <a:spcBef>
                <a:spcPts val="0"/>
              </a:spcBef>
              <a:spcAft>
                <a:spcPts val="0"/>
              </a:spcAft>
              <a:buNone/>
            </a:pPr>
            <a:r>
              <a:rPr lang="en"/>
              <a:t>		Manage VM Environments</a:t>
            </a:r>
            <a:endParaRPr/>
          </a:p>
          <a:p>
            <a:pPr indent="0" lvl="0" marL="0" rtl="0" algn="l">
              <a:spcBef>
                <a:spcPts val="0"/>
              </a:spcBef>
              <a:spcAft>
                <a:spcPts val="0"/>
              </a:spcAft>
              <a:buNone/>
            </a:pPr>
            <a:r>
              <a:rPr lang="en"/>
              <a:t>	Uni deployments</a:t>
            </a:r>
            <a:endParaRPr/>
          </a:p>
          <a:p>
            <a:pPr indent="0" lvl="0" marL="0" rtl="0" algn="l">
              <a:spcBef>
                <a:spcPts val="0"/>
              </a:spcBef>
              <a:spcAft>
                <a:spcPts val="0"/>
              </a:spcAft>
              <a:buNone/>
            </a:pPr>
            <a:r>
              <a:rPr lang="en"/>
              <a:t>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ccb72e9fd7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ccb72e9fd7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Gavin just ask for questions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sdmay21-39@iastat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nvSpPr>
        <p:spPr>
          <a:xfrm>
            <a:off x="3411525" y="1353175"/>
            <a:ext cx="5017500" cy="1578900"/>
          </a:xfrm>
          <a:prstGeom prst="rect">
            <a:avLst/>
          </a:prstGeom>
          <a:noFill/>
          <a:ln>
            <a:noFill/>
          </a:ln>
        </p:spPr>
        <p:txBody>
          <a:bodyPr anchorCtr="0" anchor="t" bIns="91425" lIns="91425" spcFirstLastPara="1" rIns="91425" wrap="square" tIns="91425">
            <a:normAutofit fontScale="92500"/>
          </a:bodyPr>
          <a:lstStyle/>
          <a:p>
            <a:pPr indent="0" lvl="0" marL="0" rtl="0" algn="l">
              <a:spcBef>
                <a:spcPts val="0"/>
              </a:spcBef>
              <a:spcAft>
                <a:spcPts val="0"/>
              </a:spcAft>
              <a:buNone/>
            </a:pPr>
            <a:r>
              <a:rPr lang="en" sz="4000">
                <a:solidFill>
                  <a:srgbClr val="FFFFFF"/>
                </a:solidFill>
                <a:latin typeface="Montserrat"/>
                <a:ea typeface="Montserrat"/>
                <a:cs typeface="Montserrat"/>
                <a:sym typeface="Montserrat"/>
              </a:rPr>
              <a:t>Cloud Environment Manager</a:t>
            </a:r>
            <a:endParaRPr sz="4000">
              <a:solidFill>
                <a:srgbClr val="FFFFFF"/>
              </a:solidFill>
              <a:latin typeface="Montserrat"/>
              <a:ea typeface="Montserrat"/>
              <a:cs typeface="Montserrat"/>
              <a:sym typeface="Montserrat"/>
            </a:endParaRPr>
          </a:p>
        </p:txBody>
      </p:sp>
      <p:sp>
        <p:nvSpPr>
          <p:cNvPr id="135" name="Google Shape;135;p13"/>
          <p:cNvSpPr txBox="1"/>
          <p:nvPr/>
        </p:nvSpPr>
        <p:spPr>
          <a:xfrm>
            <a:off x="4958325" y="2753450"/>
            <a:ext cx="3470700" cy="1452300"/>
          </a:xfrm>
          <a:prstGeom prst="rect">
            <a:avLst/>
          </a:prstGeom>
          <a:noFill/>
          <a:ln>
            <a:noFill/>
          </a:ln>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1300">
                <a:solidFill>
                  <a:srgbClr val="FFFFFF"/>
                </a:solidFill>
                <a:latin typeface="Lato"/>
                <a:ea typeface="Lato"/>
                <a:cs typeface="Lato"/>
                <a:sym typeface="Lato"/>
              </a:rPr>
              <a:t>Group: sdmay21-39 </a:t>
            </a:r>
            <a:endParaRPr sz="1300">
              <a:solidFill>
                <a:srgbClr val="FFFFFF"/>
              </a:solidFill>
              <a:latin typeface="Lato"/>
              <a:ea typeface="Lato"/>
              <a:cs typeface="Lato"/>
              <a:sym typeface="Lato"/>
            </a:endParaRPr>
          </a:p>
          <a:p>
            <a:pPr indent="0" lvl="0" marL="0" rtl="0" algn="l">
              <a:spcBef>
                <a:spcPts val="0"/>
              </a:spcBef>
              <a:spcAft>
                <a:spcPts val="0"/>
              </a:spcAft>
              <a:buNone/>
            </a:pPr>
            <a:r>
              <a:rPr lang="en" sz="1300">
                <a:solidFill>
                  <a:srgbClr val="FFFFFF"/>
                </a:solidFill>
                <a:latin typeface="Lato"/>
                <a:ea typeface="Lato"/>
                <a:cs typeface="Lato"/>
                <a:sym typeface="Lato"/>
              </a:rPr>
              <a:t>Email:  </a:t>
            </a:r>
            <a:r>
              <a:rPr lang="en" sz="1300" u="sng">
                <a:solidFill>
                  <a:srgbClr val="7890CD"/>
                </a:solidFill>
                <a:latin typeface="Lato"/>
                <a:ea typeface="Lato"/>
                <a:cs typeface="Lato"/>
                <a:sym typeface="Lato"/>
                <a:hlinkClick r:id="rId3">
                  <a:extLst>
                    <a:ext uri="{A12FA001-AC4F-418D-AE19-62706E023703}">
                      <ahyp:hlinkClr val="tx"/>
                    </a:ext>
                  </a:extLst>
                </a:hlinkClick>
              </a:rPr>
              <a:t>sdmay21-39@iastate.edu</a:t>
            </a:r>
            <a:endParaRPr sz="1300">
              <a:solidFill>
                <a:srgbClr val="FFFFFF"/>
              </a:solidFill>
              <a:latin typeface="Lato"/>
              <a:ea typeface="Lato"/>
              <a:cs typeface="Lato"/>
              <a:sym typeface="Lato"/>
            </a:endParaRPr>
          </a:p>
          <a:p>
            <a:pPr indent="0" lvl="0" marL="0" rtl="0" algn="l">
              <a:spcBef>
                <a:spcPts val="0"/>
              </a:spcBef>
              <a:spcAft>
                <a:spcPts val="0"/>
              </a:spcAft>
              <a:buNone/>
            </a:pPr>
            <a:r>
              <a:t/>
            </a:r>
            <a:endParaRPr sz="1300">
              <a:solidFill>
                <a:srgbClr val="FFFFFF"/>
              </a:solidFill>
              <a:latin typeface="Lato"/>
              <a:ea typeface="Lato"/>
              <a:cs typeface="Lato"/>
              <a:sym typeface="Lato"/>
            </a:endParaRPr>
          </a:p>
          <a:p>
            <a:pPr indent="0" lvl="0" marL="0" rtl="0" algn="l">
              <a:spcBef>
                <a:spcPts val="0"/>
              </a:spcBef>
              <a:spcAft>
                <a:spcPts val="0"/>
              </a:spcAft>
              <a:buNone/>
            </a:pPr>
            <a:r>
              <a:rPr lang="en" sz="1300">
                <a:solidFill>
                  <a:srgbClr val="FFFFFF"/>
                </a:solidFill>
                <a:latin typeface="Lato"/>
                <a:ea typeface="Lato"/>
                <a:cs typeface="Lato"/>
                <a:sym typeface="Lato"/>
              </a:rPr>
              <a:t>Adis Osmankic</a:t>
            </a:r>
            <a:endParaRPr sz="1300">
              <a:solidFill>
                <a:srgbClr val="FFFFFF"/>
              </a:solidFill>
              <a:latin typeface="Lato"/>
              <a:ea typeface="Lato"/>
              <a:cs typeface="Lato"/>
              <a:sym typeface="Lato"/>
            </a:endParaRPr>
          </a:p>
          <a:p>
            <a:pPr indent="0" lvl="0" marL="0" rtl="0" algn="l">
              <a:spcBef>
                <a:spcPts val="0"/>
              </a:spcBef>
              <a:spcAft>
                <a:spcPts val="0"/>
              </a:spcAft>
              <a:buNone/>
            </a:pPr>
            <a:r>
              <a:rPr lang="en" sz="1300">
                <a:solidFill>
                  <a:srgbClr val="FFFFFF"/>
                </a:solidFill>
                <a:latin typeface="Lato"/>
                <a:ea typeface="Lato"/>
                <a:cs typeface="Lato"/>
                <a:sym typeface="Lato"/>
              </a:rPr>
              <a:t>Gavin Monroe</a:t>
            </a:r>
            <a:endParaRPr sz="1300">
              <a:solidFill>
                <a:srgbClr val="FFFFFF"/>
              </a:solidFill>
              <a:latin typeface="Lato"/>
              <a:ea typeface="Lato"/>
              <a:cs typeface="Lato"/>
              <a:sym typeface="Lato"/>
            </a:endParaRPr>
          </a:p>
          <a:p>
            <a:pPr indent="0" lvl="0" marL="0" rtl="0" algn="l">
              <a:spcBef>
                <a:spcPts val="0"/>
              </a:spcBef>
              <a:spcAft>
                <a:spcPts val="0"/>
              </a:spcAft>
              <a:buNone/>
            </a:pPr>
            <a:r>
              <a:rPr lang="en" sz="1300">
                <a:solidFill>
                  <a:srgbClr val="FFFFFF"/>
                </a:solidFill>
                <a:latin typeface="Lato"/>
                <a:ea typeface="Lato"/>
                <a:cs typeface="Lato"/>
                <a:sym typeface="Lato"/>
              </a:rPr>
              <a:t>Jet Jacobs </a:t>
            </a:r>
            <a:endParaRPr sz="1300">
              <a:solidFill>
                <a:srgbClr val="FFFFFF"/>
              </a:solidFill>
              <a:latin typeface="Lato"/>
              <a:ea typeface="Lato"/>
              <a:cs typeface="Lato"/>
              <a:sym typeface="Lato"/>
            </a:endParaRPr>
          </a:p>
          <a:p>
            <a:pPr indent="0" lvl="0" marL="0" rtl="0" algn="l">
              <a:spcBef>
                <a:spcPts val="0"/>
              </a:spcBef>
              <a:spcAft>
                <a:spcPts val="0"/>
              </a:spcAft>
              <a:buNone/>
            </a:pPr>
            <a:r>
              <a:rPr lang="en" sz="1300">
                <a:solidFill>
                  <a:srgbClr val="FFFFFF"/>
                </a:solidFill>
                <a:latin typeface="Lato"/>
                <a:ea typeface="Lato"/>
                <a:cs typeface="Lato"/>
                <a:sym typeface="Lato"/>
              </a:rPr>
              <a:t>Rishabh Bansal </a:t>
            </a:r>
            <a:endParaRPr sz="1300">
              <a:solidFill>
                <a:srgbClr val="FFFFFF"/>
              </a:solidFill>
              <a:latin typeface="Lato"/>
              <a:ea typeface="Lato"/>
              <a:cs typeface="Lato"/>
              <a:sym typeface="Lato"/>
            </a:endParaRPr>
          </a:p>
          <a:p>
            <a:pPr indent="0" lvl="0" marL="0" rtl="0" algn="l">
              <a:spcBef>
                <a:spcPts val="0"/>
              </a:spcBef>
              <a:spcAft>
                <a:spcPts val="0"/>
              </a:spcAft>
              <a:buNone/>
            </a:pPr>
            <a:r>
              <a:rPr lang="en" sz="1300">
                <a:solidFill>
                  <a:srgbClr val="FFFFFF"/>
                </a:solidFill>
                <a:latin typeface="Lato"/>
                <a:ea typeface="Lato"/>
                <a:cs typeface="Lato"/>
                <a:sym typeface="Lato"/>
              </a:rPr>
              <a:t>Zane Seuser</a:t>
            </a:r>
            <a:endParaRPr sz="1300">
              <a:solidFill>
                <a:srgbClr val="FFFFFF"/>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Project Description - Zane</a:t>
            </a:r>
            <a:endParaRPr/>
          </a:p>
        </p:txBody>
      </p:sp>
      <p:pic>
        <p:nvPicPr>
          <p:cNvPr id="141" name="Google Shape;141;p14"/>
          <p:cNvPicPr preferRelativeResize="0"/>
          <p:nvPr/>
        </p:nvPicPr>
        <p:blipFill>
          <a:blip r:embed="rId3">
            <a:alphaModFix/>
          </a:blip>
          <a:stretch>
            <a:fillRect/>
          </a:stretch>
        </p:blipFill>
        <p:spPr>
          <a:xfrm>
            <a:off x="2635425" y="1092850"/>
            <a:ext cx="3873139" cy="3530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Current Technical Challenges- Rishabh </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Integrating Multiple Cloud Platforms</a:t>
            </a:r>
            <a:endParaRPr/>
          </a:p>
          <a:p>
            <a:pPr indent="-311150" lvl="0" marL="457200" rtl="0" algn="l">
              <a:spcBef>
                <a:spcPts val="0"/>
              </a:spcBef>
              <a:spcAft>
                <a:spcPts val="0"/>
              </a:spcAft>
              <a:buSzPts val="1300"/>
              <a:buChar char="●"/>
            </a:pPr>
            <a:r>
              <a:rPr lang="en"/>
              <a:t>Getting frontend connected with backend </a:t>
            </a:r>
            <a:endParaRPr/>
          </a:p>
          <a:p>
            <a:pPr indent="-311150" lvl="0" marL="457200" rtl="0" algn="l">
              <a:spcBef>
                <a:spcPts val="0"/>
              </a:spcBef>
              <a:spcAft>
                <a:spcPts val="0"/>
              </a:spcAft>
              <a:buSzPts val="1300"/>
              <a:buChar char="●"/>
            </a:pPr>
            <a:r>
              <a:rPr lang="en"/>
              <a:t>Tie all the components together to create a seamless experi</a:t>
            </a:r>
            <a:r>
              <a:rPr lang="en"/>
              <a:t>ence</a:t>
            </a:r>
            <a:endParaRPr/>
          </a:p>
          <a:p>
            <a:pPr indent="0" lvl="0" marL="45720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Standards - Adis</a:t>
            </a:r>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Development</a:t>
            </a:r>
            <a:endParaRPr/>
          </a:p>
          <a:p>
            <a:pPr indent="-298450" lvl="1" marL="914400" rtl="0" algn="l">
              <a:spcBef>
                <a:spcPts val="0"/>
              </a:spcBef>
              <a:spcAft>
                <a:spcPts val="0"/>
              </a:spcAft>
              <a:buSzPts val="1100"/>
              <a:buChar char="○"/>
            </a:pPr>
            <a:r>
              <a:rPr lang="en"/>
              <a:t>REST</a:t>
            </a:r>
            <a:endParaRPr/>
          </a:p>
          <a:p>
            <a:pPr indent="-298450" lvl="1" marL="914400" rtl="0" algn="l">
              <a:spcBef>
                <a:spcPts val="0"/>
              </a:spcBef>
              <a:spcAft>
                <a:spcPts val="0"/>
              </a:spcAft>
              <a:buSzPts val="1100"/>
              <a:buChar char="○"/>
            </a:pPr>
            <a:r>
              <a:rPr lang="en"/>
              <a:t>DevOps CI/CD</a:t>
            </a:r>
            <a:endParaRPr/>
          </a:p>
          <a:p>
            <a:pPr indent="-298450" lvl="1" marL="914400" rtl="0" algn="l">
              <a:spcBef>
                <a:spcPts val="0"/>
              </a:spcBef>
              <a:spcAft>
                <a:spcPts val="0"/>
              </a:spcAft>
              <a:buSzPts val="1100"/>
              <a:buChar char="○"/>
            </a:pPr>
            <a:r>
              <a:rPr lang="en"/>
              <a:t>Testing</a:t>
            </a:r>
            <a:endParaRPr/>
          </a:p>
          <a:p>
            <a:pPr indent="-311150" lvl="0" marL="457200" rtl="0" algn="l">
              <a:spcBef>
                <a:spcPts val="0"/>
              </a:spcBef>
              <a:spcAft>
                <a:spcPts val="0"/>
              </a:spcAft>
              <a:buSzPts val="1300"/>
              <a:buChar char="●"/>
            </a:pPr>
            <a:r>
              <a:rPr lang="en"/>
              <a:t>Security</a:t>
            </a:r>
            <a:endParaRPr/>
          </a:p>
          <a:p>
            <a:pPr indent="-298450" lvl="1" marL="914400" rtl="0" algn="l">
              <a:spcBef>
                <a:spcPts val="0"/>
              </a:spcBef>
              <a:spcAft>
                <a:spcPts val="0"/>
              </a:spcAft>
              <a:buSzPts val="1100"/>
              <a:buChar char="○"/>
            </a:pPr>
            <a:r>
              <a:rPr lang="en"/>
              <a:t>OWASP ASVS</a:t>
            </a:r>
            <a:endParaRPr/>
          </a:p>
          <a:p>
            <a:pPr indent="-298450" lvl="1" marL="914400" rtl="0" algn="l">
              <a:spcBef>
                <a:spcPts val="0"/>
              </a:spcBef>
              <a:spcAft>
                <a:spcPts val="0"/>
              </a:spcAft>
              <a:buSzPts val="1100"/>
              <a:buChar char="○"/>
            </a:pPr>
            <a:r>
              <a:rPr lang="en"/>
              <a:t>NIST Cybersecurity Framework</a:t>
            </a:r>
            <a:endParaRPr/>
          </a:p>
          <a:p>
            <a:pPr indent="-298450" lvl="1" marL="914400" rtl="0" algn="l">
              <a:spcBef>
                <a:spcPts val="0"/>
              </a:spcBef>
              <a:spcAft>
                <a:spcPts val="0"/>
              </a:spcAft>
              <a:buSzPts val="1100"/>
              <a:buChar char="○"/>
            </a:pPr>
            <a:r>
              <a:rPr lang="en"/>
              <a:t>Integrity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Engineering Constraints - Jet</a:t>
            </a:r>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lnSpc>
                <a:spcPct val="200000"/>
              </a:lnSpc>
              <a:spcBef>
                <a:spcPts val="0"/>
              </a:spcBef>
              <a:spcAft>
                <a:spcPts val="0"/>
              </a:spcAft>
              <a:buSzPts val="1300"/>
              <a:buChar char="●"/>
            </a:pPr>
            <a:r>
              <a:rPr lang="en"/>
              <a:t>We were given full control </a:t>
            </a:r>
            <a:endParaRPr/>
          </a:p>
          <a:p>
            <a:pPr indent="-311150" lvl="0" marL="457200" rtl="0" algn="l">
              <a:lnSpc>
                <a:spcPct val="200000"/>
              </a:lnSpc>
              <a:spcBef>
                <a:spcPts val="0"/>
              </a:spcBef>
              <a:spcAft>
                <a:spcPts val="0"/>
              </a:spcAft>
              <a:buSzPts val="1300"/>
              <a:buChar char="●"/>
            </a:pPr>
            <a:r>
              <a:rPr lang="en"/>
              <a:t>No access to an ESX system</a:t>
            </a:r>
            <a:endParaRPr/>
          </a:p>
          <a:p>
            <a:pPr indent="-311150" lvl="0" marL="457200" rtl="0" algn="l">
              <a:lnSpc>
                <a:spcPct val="200000"/>
              </a:lnSpc>
              <a:spcBef>
                <a:spcPts val="0"/>
              </a:spcBef>
              <a:spcAft>
                <a:spcPts val="0"/>
              </a:spcAft>
              <a:buSzPts val="1300"/>
              <a:buChar char="●"/>
            </a:pPr>
            <a:r>
              <a:rPr lang="en"/>
              <a:t>No budget, so all examples have been made with free tiers of AWS, GCP, Azure</a:t>
            </a:r>
            <a:endParaRPr/>
          </a:p>
          <a:p>
            <a:pPr indent="-311150" lvl="0" marL="457200" rtl="0" algn="l">
              <a:lnSpc>
                <a:spcPct val="200000"/>
              </a:lnSpc>
              <a:spcBef>
                <a:spcPts val="0"/>
              </a:spcBef>
              <a:spcAft>
                <a:spcPts val="0"/>
              </a:spcAft>
              <a:buSzPts val="1300"/>
              <a:buChar char="●"/>
            </a:pPr>
            <a:r>
              <a:rPr lang="en"/>
              <a:t>Time in semester</a:t>
            </a:r>
            <a:endParaRPr/>
          </a:p>
          <a:p>
            <a:pPr indent="-298450" lvl="1" marL="914400" rtl="0" algn="l">
              <a:lnSpc>
                <a:spcPct val="200000"/>
              </a:lnSpc>
              <a:spcBef>
                <a:spcPts val="0"/>
              </a:spcBef>
              <a:spcAft>
                <a:spcPts val="0"/>
              </a:spcAft>
              <a:buSzPts val="1100"/>
              <a:buChar char="○"/>
            </a:pPr>
            <a:r>
              <a:rPr lang="en"/>
              <a:t>Project will be open source so this will be mitigated more</a:t>
            </a:r>
            <a:endParaRPr/>
          </a:p>
          <a:p>
            <a:pPr indent="-311150" lvl="0" marL="457200" rtl="0" algn="l">
              <a:lnSpc>
                <a:spcPct val="200000"/>
              </a:lnSpc>
              <a:spcBef>
                <a:spcPts val="0"/>
              </a:spcBef>
              <a:spcAft>
                <a:spcPts val="0"/>
              </a:spcAft>
              <a:buSzPts val="1300"/>
              <a:buChar char="●"/>
            </a:pPr>
            <a:r>
              <a:rPr lang="en"/>
              <a:t>Project will be open source ( constraint ? )</a:t>
            </a:r>
            <a:endParaRPr/>
          </a:p>
          <a:p>
            <a:pPr indent="-311150" lvl="0" marL="457200" rtl="0" algn="l">
              <a:lnSpc>
                <a:spcPct val="200000"/>
              </a:lnSpc>
              <a:spcBef>
                <a:spcPts val="0"/>
              </a:spcBef>
              <a:spcAft>
                <a:spcPts val="0"/>
              </a:spcAft>
              <a:buSzPts val="1300"/>
              <a:buChar char="●"/>
            </a:pPr>
            <a:r>
              <a:rPr lang="en"/>
              <a:t>Any </a:t>
            </a:r>
            <a:r>
              <a:rPr lang="en"/>
              <a:t>operation</a:t>
            </a:r>
            <a:r>
              <a:rPr lang="en"/>
              <a:t> we use must be compatible across all platforms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Engineering Requirements - Gavin</a:t>
            </a:r>
            <a:endParaRPr/>
          </a:p>
        </p:txBody>
      </p:sp>
      <p:sp>
        <p:nvSpPr>
          <p:cNvPr id="165" name="Google Shape;165;p18"/>
          <p:cNvSpPr txBox="1"/>
          <p:nvPr>
            <p:ph idx="1" type="body"/>
          </p:nvPr>
        </p:nvSpPr>
        <p:spPr>
          <a:xfrm>
            <a:off x="1297500" y="1567550"/>
            <a:ext cx="6951900" cy="6540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en"/>
              <a:t>We have two </a:t>
            </a:r>
            <a:r>
              <a:rPr lang="en"/>
              <a:t>different</a:t>
            </a:r>
            <a:r>
              <a:rPr lang="en"/>
              <a:t> types of Engineering Requirements:</a:t>
            </a:r>
            <a:endParaRPr/>
          </a:p>
          <a:p>
            <a:pPr indent="0" lvl="0" marL="0" rtl="0" algn="l">
              <a:spcBef>
                <a:spcPts val="1200"/>
              </a:spcBef>
              <a:spcAft>
                <a:spcPts val="1200"/>
              </a:spcAft>
              <a:buNone/>
            </a:pPr>
            <a:r>
              <a:t/>
            </a:r>
            <a:endParaRPr/>
          </a:p>
        </p:txBody>
      </p:sp>
      <p:sp>
        <p:nvSpPr>
          <p:cNvPr id="166" name="Google Shape;166;p18"/>
          <p:cNvSpPr txBox="1"/>
          <p:nvPr>
            <p:ph type="title"/>
          </p:nvPr>
        </p:nvSpPr>
        <p:spPr>
          <a:xfrm>
            <a:off x="775200" y="2273450"/>
            <a:ext cx="7593600" cy="9141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t>Non</a:t>
            </a:r>
            <a:r>
              <a:rPr lang="en"/>
              <a:t> </a:t>
            </a:r>
            <a:r>
              <a:rPr lang="en">
                <a:solidFill>
                  <a:srgbClr val="FFD966"/>
                </a:solidFill>
              </a:rPr>
              <a:t>Functional</a:t>
            </a:r>
            <a:r>
              <a:rPr lang="en"/>
              <a:t> VS </a:t>
            </a:r>
            <a:r>
              <a:rPr lang="en">
                <a:solidFill>
                  <a:srgbClr val="B6D7A8"/>
                </a:solidFill>
              </a:rPr>
              <a:t>Functional</a:t>
            </a:r>
            <a:r>
              <a:rPr lang="en"/>
              <a:t> </a:t>
            </a:r>
            <a:endParaRPr/>
          </a:p>
          <a:p>
            <a:pPr indent="0" lvl="0" marL="0" rtl="0" algn="ctr">
              <a:spcBef>
                <a:spcPts val="0"/>
              </a:spcBef>
              <a:spcAft>
                <a:spcPts val="0"/>
              </a:spcAft>
              <a:buNone/>
            </a:pPr>
            <a:r>
              <a:rPr lang="en"/>
              <a:t>Requirements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9"/>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Non</a:t>
            </a:r>
            <a:r>
              <a:rPr lang="en"/>
              <a:t> </a:t>
            </a:r>
            <a:r>
              <a:rPr lang="en">
                <a:solidFill>
                  <a:srgbClr val="FFE599"/>
                </a:solidFill>
              </a:rPr>
              <a:t>Functional</a:t>
            </a:r>
            <a:r>
              <a:rPr lang="en"/>
              <a:t> </a:t>
            </a:r>
            <a:r>
              <a:rPr lang="en"/>
              <a:t>Engineering Requirements - Gavin</a:t>
            </a:r>
            <a:endParaRPr/>
          </a:p>
        </p:txBody>
      </p:sp>
      <p:sp>
        <p:nvSpPr>
          <p:cNvPr id="172" name="Google Shape;172;p19"/>
          <p:cNvSpPr txBox="1"/>
          <p:nvPr>
            <p:ph idx="1" type="body"/>
          </p:nvPr>
        </p:nvSpPr>
        <p:spPr>
          <a:xfrm>
            <a:off x="1297500" y="1567550"/>
            <a:ext cx="7038900" cy="2759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All in terms of </a:t>
            </a:r>
            <a:r>
              <a:rPr lang="en" u="sng"/>
              <a:t>Client Needs</a:t>
            </a:r>
            <a:r>
              <a:rPr lang="en"/>
              <a:t> and </a:t>
            </a:r>
            <a:r>
              <a:rPr lang="en"/>
              <a:t>Open Source -&gt;</a:t>
            </a:r>
            <a:endParaRPr/>
          </a:p>
          <a:p>
            <a:pPr indent="0" lvl="0" marL="0" rtl="0" algn="l">
              <a:spcBef>
                <a:spcPts val="1200"/>
              </a:spcBef>
              <a:spcAft>
                <a:spcPts val="0"/>
              </a:spcAft>
              <a:buNone/>
            </a:pPr>
            <a:r>
              <a:rPr b="1" lang="en"/>
              <a:t>Ease of Use</a:t>
            </a:r>
            <a:r>
              <a:rPr lang="en"/>
              <a:t> - how the easy is it for the end user to use the product</a:t>
            </a:r>
            <a:endParaRPr/>
          </a:p>
          <a:p>
            <a:pPr indent="0" lvl="0" marL="0" rtl="0" algn="l">
              <a:spcBef>
                <a:spcPts val="1200"/>
              </a:spcBef>
              <a:spcAft>
                <a:spcPts val="0"/>
              </a:spcAft>
              <a:buNone/>
            </a:pPr>
            <a:r>
              <a:rPr b="1" lang="en"/>
              <a:t>Ease of Implementation</a:t>
            </a:r>
            <a:r>
              <a:rPr lang="en"/>
              <a:t> - how easy is it to deploy the product</a:t>
            </a:r>
            <a:endParaRPr/>
          </a:p>
          <a:p>
            <a:pPr indent="0" lvl="0" marL="0" rtl="0" algn="l">
              <a:spcBef>
                <a:spcPts val="1200"/>
              </a:spcBef>
              <a:spcAft>
                <a:spcPts val="0"/>
              </a:spcAft>
              <a:buNone/>
            </a:pPr>
            <a:r>
              <a:rPr b="1" lang="en"/>
              <a:t>Level of </a:t>
            </a:r>
            <a:r>
              <a:rPr b="1" lang="en"/>
              <a:t>Documentation</a:t>
            </a:r>
            <a:r>
              <a:rPr b="1" lang="en"/>
              <a:t> </a:t>
            </a:r>
            <a:r>
              <a:rPr lang="en"/>
              <a:t>- how easy is it to understand and </a:t>
            </a:r>
            <a:r>
              <a:rPr lang="en"/>
              <a:t>interpret the software</a:t>
            </a:r>
            <a:endParaRPr/>
          </a:p>
          <a:p>
            <a:pPr indent="0" lvl="0" marL="0" rtl="0" algn="l">
              <a:spcBef>
                <a:spcPts val="1200"/>
              </a:spcBef>
              <a:spcAft>
                <a:spcPts val="0"/>
              </a:spcAft>
              <a:buNone/>
            </a:pPr>
            <a:r>
              <a:rPr b="1" lang="en"/>
              <a:t>Reliability </a:t>
            </a:r>
            <a:r>
              <a:rPr lang="en"/>
              <a:t>- is it designed for the future</a:t>
            </a:r>
            <a:endParaRPr/>
          </a:p>
          <a:p>
            <a:pPr indent="0" lvl="0" marL="0" rtl="0" algn="l">
              <a:spcBef>
                <a:spcPts val="1200"/>
              </a:spcBef>
              <a:spcAft>
                <a:spcPts val="0"/>
              </a:spcAft>
              <a:buNone/>
            </a:pPr>
            <a:r>
              <a:rPr b="1" lang="en"/>
              <a:t>Availability</a:t>
            </a:r>
            <a:r>
              <a:rPr lang="en"/>
              <a:t> - how easy is it to get the product (gitlab/github)</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0"/>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B6D7A8"/>
                </a:solidFill>
              </a:rPr>
              <a:t>Functional</a:t>
            </a:r>
            <a:r>
              <a:rPr lang="en"/>
              <a:t> Engineering Requirements - Gavin</a:t>
            </a:r>
            <a:endParaRPr/>
          </a:p>
        </p:txBody>
      </p:sp>
      <p:sp>
        <p:nvSpPr>
          <p:cNvPr id="178" name="Google Shape;178;p20"/>
          <p:cNvSpPr txBox="1"/>
          <p:nvPr>
            <p:ph idx="1" type="body"/>
          </p:nvPr>
        </p:nvSpPr>
        <p:spPr>
          <a:xfrm>
            <a:off x="1297500" y="1567550"/>
            <a:ext cx="7038900" cy="2759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All in terms of </a:t>
            </a:r>
            <a:r>
              <a:rPr lang="en" u="sng"/>
              <a:t>Client Needs</a:t>
            </a:r>
            <a:r>
              <a:rPr lang="en"/>
              <a:t> and Open Source -&gt;</a:t>
            </a:r>
            <a:endParaRPr/>
          </a:p>
          <a:p>
            <a:pPr indent="0" lvl="0" marL="0" rtl="0" algn="l">
              <a:spcBef>
                <a:spcPts val="1200"/>
              </a:spcBef>
              <a:spcAft>
                <a:spcPts val="0"/>
              </a:spcAft>
              <a:buNone/>
            </a:pPr>
            <a:r>
              <a:rPr b="1" lang="en"/>
              <a:t>Cloud Compatibility</a:t>
            </a:r>
            <a:r>
              <a:rPr lang="en"/>
              <a:t> - needs to implement cloud compatibility and integration with AWS, GCP, and Azure</a:t>
            </a:r>
            <a:endParaRPr/>
          </a:p>
          <a:p>
            <a:pPr indent="0" lvl="0" marL="0" rtl="0" algn="l">
              <a:spcBef>
                <a:spcPts val="1200"/>
              </a:spcBef>
              <a:spcAft>
                <a:spcPts val="0"/>
              </a:spcAft>
              <a:buNone/>
            </a:pPr>
            <a:r>
              <a:rPr b="1" lang="en"/>
              <a:t>Cloud Management </a:t>
            </a:r>
            <a:r>
              <a:rPr lang="en"/>
              <a:t>- manage cloud server instances for creating, deploying, etc, VM Envs.</a:t>
            </a:r>
            <a:endParaRPr/>
          </a:p>
          <a:p>
            <a:pPr indent="0" lvl="0" marL="0" rtl="0" algn="l">
              <a:spcBef>
                <a:spcPts val="1200"/>
              </a:spcBef>
              <a:spcAft>
                <a:spcPts val="0"/>
              </a:spcAft>
              <a:buNone/>
            </a:pPr>
            <a:r>
              <a:rPr b="1" lang="en"/>
              <a:t>Cloud Information </a:t>
            </a:r>
            <a:r>
              <a:rPr b="1" lang="en"/>
              <a:t> </a:t>
            </a:r>
            <a:r>
              <a:rPr lang="en"/>
              <a:t>- provide information on VM </a:t>
            </a:r>
            <a:r>
              <a:rPr lang="en"/>
              <a:t>environments.</a:t>
            </a:r>
            <a:endParaRPr/>
          </a:p>
          <a:p>
            <a:pPr indent="0" lvl="0" marL="0" rtl="0" algn="l">
              <a:spcBef>
                <a:spcPts val="1200"/>
              </a:spcBef>
              <a:spcAft>
                <a:spcPts val="0"/>
              </a:spcAft>
              <a:buNone/>
            </a:pPr>
            <a:r>
              <a:rPr b="1" lang="en"/>
              <a:t>Centralized Platform</a:t>
            </a:r>
            <a:r>
              <a:rPr b="1" lang="en"/>
              <a:t> </a:t>
            </a:r>
            <a:r>
              <a:rPr lang="en"/>
              <a:t>- one place to manage all these VM environments.</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1"/>
          <p:cNvSpPr txBox="1"/>
          <p:nvPr>
            <p:ph type="title"/>
          </p:nvPr>
        </p:nvSpPr>
        <p:spPr>
          <a:xfrm>
            <a:off x="1052550" y="2114700"/>
            <a:ext cx="7038900" cy="9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6000"/>
              <a:t>Questions?</a:t>
            </a:r>
            <a:endParaRPr sz="6000"/>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