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are team 39</a:t>
            </a:r>
            <a:endParaRPr/>
          </a:p>
          <a:p>
            <a:pPr indent="-298450" lvl="0" marL="457200" rtl="0" algn="l">
              <a:spcBef>
                <a:spcPts val="0"/>
              </a:spcBef>
              <a:spcAft>
                <a:spcPts val="0"/>
              </a:spcAft>
              <a:buSzPts val="1100"/>
              <a:buChar char="-"/>
            </a:pPr>
            <a:r>
              <a:rPr lang="en"/>
              <a:t>I’m Jet Jacobs, and I’ll have everyone else introduce themselves.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bd38b0307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bd38b0307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
              <a:t>Jumping right in to our problem,</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Our Client, PWC expressed that they currently host, CTF lab environments, as well as training machines. These environments are often the same, apps, os, etc, but require some manual effort to spin them up, and tear them down. These lab environments get even more complex when taking into account that there may be several machines, with networking between them. These labs may be spun up in different cloud providers, GCP, Azure, AWS, etc. This ends up costing them serious dev time, and compute resources.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major complexity comes from the cross cloud provider support, since each cloud provider has tools available for this sort of management, but not </a:t>
            </a:r>
            <a:r>
              <a:rPr lang="en"/>
              <a:t>necessarily</a:t>
            </a:r>
            <a:r>
              <a:rPr lang="en"/>
              <a:t> cross cloud providers.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Outside of the concerns they expressed we also gathered other concerns.</a:t>
            </a:r>
            <a:endParaRPr/>
          </a:p>
          <a:p>
            <a:pPr indent="0" lvl="0" marL="0" rtl="0" algn="l">
              <a:spcBef>
                <a:spcPts val="0"/>
              </a:spcBef>
              <a:spcAft>
                <a:spcPts val="0"/>
              </a:spcAft>
              <a:buNone/>
            </a:pPr>
            <a:r>
              <a:rPr lang="en"/>
              <a:t>Third party access</a:t>
            </a:r>
            <a:endParaRPr/>
          </a:p>
          <a:p>
            <a:pPr indent="-298450" lvl="0" marL="457200" rtl="0" algn="l">
              <a:spcBef>
                <a:spcPts val="0"/>
              </a:spcBef>
              <a:spcAft>
                <a:spcPts val="0"/>
              </a:spcAft>
              <a:buSzPts val="1100"/>
              <a:buChar char="-"/>
            </a:pPr>
            <a:r>
              <a:rPr lang="en"/>
              <a:t>CTF teams will need access to resources, but shouldn’t spin up environments</a:t>
            </a:r>
            <a:endParaRPr/>
          </a:p>
          <a:p>
            <a:pPr indent="0" lvl="0" marL="0" rtl="0" algn="l">
              <a:spcBef>
                <a:spcPts val="0"/>
              </a:spcBef>
              <a:spcAft>
                <a:spcPts val="0"/>
              </a:spcAft>
              <a:buNone/>
            </a:pPr>
            <a:r>
              <a:rPr lang="en"/>
              <a:t>Usable</a:t>
            </a:r>
            <a:endParaRPr/>
          </a:p>
          <a:p>
            <a:pPr indent="-298450" lvl="0" marL="457200" rtl="0" algn="l">
              <a:spcBef>
                <a:spcPts val="0"/>
              </a:spcBef>
              <a:spcAft>
                <a:spcPts val="0"/>
              </a:spcAft>
              <a:buSzPts val="1100"/>
              <a:buChar char="-"/>
            </a:pPr>
            <a:r>
              <a:rPr lang="en"/>
              <a:t>Should be easy to use both internally and as a participant in CTFs</a:t>
            </a:r>
            <a:endParaRPr/>
          </a:p>
          <a:p>
            <a:pPr indent="0" lvl="0" marL="0" rtl="0" algn="l">
              <a:spcBef>
                <a:spcPts val="0"/>
              </a:spcBef>
              <a:spcAft>
                <a:spcPts val="0"/>
              </a:spcAft>
              <a:buNone/>
            </a:pPr>
            <a:r>
              <a:rPr lang="en"/>
              <a:t>Available</a:t>
            </a:r>
            <a:endParaRPr/>
          </a:p>
          <a:p>
            <a:pPr indent="-298450" lvl="0" marL="457200" rtl="0" algn="l">
              <a:spcBef>
                <a:spcPts val="0"/>
              </a:spcBef>
              <a:spcAft>
                <a:spcPts val="0"/>
              </a:spcAft>
              <a:buSzPts val="1100"/>
              <a:buChar char="-"/>
            </a:pPr>
            <a:r>
              <a:rPr lang="en"/>
              <a:t>These resources should be </a:t>
            </a:r>
            <a:r>
              <a:rPr lang="en"/>
              <a:t>accessible</a:t>
            </a:r>
            <a:r>
              <a:rPr lang="en"/>
              <a:t>, and able to be spun up and down at a whim based on utilization</a:t>
            </a:r>
            <a:endParaRPr/>
          </a:p>
          <a:p>
            <a:pPr indent="0" lvl="0" marL="0" rtl="0" algn="l">
              <a:spcBef>
                <a:spcPts val="0"/>
              </a:spcBef>
              <a:spcAft>
                <a:spcPts val="0"/>
              </a:spcAft>
              <a:buNone/>
            </a:pPr>
            <a:r>
              <a:rPr lang="en"/>
              <a:t>Traceable</a:t>
            </a:r>
            <a:endParaRPr/>
          </a:p>
          <a:p>
            <a:pPr indent="-298450" lvl="0" marL="457200" rtl="0" algn="l">
              <a:spcBef>
                <a:spcPts val="0"/>
              </a:spcBef>
              <a:spcAft>
                <a:spcPts val="0"/>
              </a:spcAft>
              <a:buSzPts val="1100"/>
              <a:buChar char="-"/>
            </a:pPr>
            <a:r>
              <a:rPr lang="en"/>
              <a:t>These resources should be able to be monitored so they can determine use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-------------And I’ll pass it of to Adis who will talk more about our approach----------------</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bd1fc5e6d1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bd1fc5e6d1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1B212C"/>
                </a:solidFill>
              </a:rPr>
              <a:t>Adis: </a:t>
            </a:r>
            <a:r>
              <a:rPr lang="en">
                <a:solidFill>
                  <a:srgbClr val="1B212C"/>
                </a:solidFill>
              </a:rPr>
              <a:t>To solve these problems, we needed to create a tool that is versatile and modular enough to work on several platforms, yet intuitive and simple enough for the user to comfortably use it. This led us to the idea that we needed to make a full (</a:t>
            </a:r>
            <a:r>
              <a:rPr b="1" lang="en">
                <a:solidFill>
                  <a:srgbClr val="1B212C"/>
                </a:solidFill>
              </a:rPr>
              <a:t>CLICK) </a:t>
            </a:r>
            <a:r>
              <a:rPr lang="en">
                <a:solidFill>
                  <a:srgbClr val="1B212C"/>
                </a:solidFill>
              </a:rPr>
              <a:t>stack application that is capable of managing different cloud and on premises environments without sacrificing usability. </a:t>
            </a:r>
            <a:endParaRPr>
              <a:solidFill>
                <a:srgbClr val="1B212C"/>
              </a:solidFill>
            </a:endParaRPr>
          </a:p>
          <a:p>
            <a:pPr indent="0" lvl="0" marL="0" rtl="0" algn="l">
              <a:spcBef>
                <a:spcPts val="0"/>
              </a:spcBef>
              <a:spcAft>
                <a:spcPts val="0"/>
              </a:spcAft>
              <a:buNone/>
            </a:pPr>
            <a:r>
              <a:t/>
            </a:r>
            <a:endParaRPr>
              <a:solidFill>
                <a:srgbClr val="1B212C"/>
              </a:solidFill>
            </a:endParaRPr>
          </a:p>
          <a:p>
            <a:pPr indent="0" lvl="0" marL="0" rtl="0" algn="l">
              <a:spcBef>
                <a:spcPts val="0"/>
              </a:spcBef>
              <a:spcAft>
                <a:spcPts val="0"/>
              </a:spcAft>
              <a:buNone/>
            </a:pPr>
            <a:r>
              <a:rPr lang="en">
                <a:solidFill>
                  <a:srgbClr val="1B212C"/>
                </a:solidFill>
              </a:rPr>
              <a:t>So what exactly is this tool going to do? This tool will be a packaged full stack application that the targeted consumers (System Admins and CTF hosts) can install and connect to their cloud or on premises virtual machine distribution service. It will be able to connect to the three major cloud platforms, GCP, Azure, and AWS along with ESX for on prem systems. </a:t>
            </a:r>
            <a:endParaRPr>
              <a:solidFill>
                <a:srgbClr val="1B212C"/>
              </a:solidFill>
            </a:endParaRPr>
          </a:p>
          <a:p>
            <a:pPr indent="0" lvl="0" marL="0" rtl="0" algn="l">
              <a:spcBef>
                <a:spcPts val="0"/>
              </a:spcBef>
              <a:spcAft>
                <a:spcPts val="0"/>
              </a:spcAft>
              <a:buNone/>
            </a:pPr>
            <a:r>
              <a:t/>
            </a:r>
            <a:endParaRPr>
              <a:solidFill>
                <a:srgbClr val="1B212C"/>
              </a:solidFill>
            </a:endParaRPr>
          </a:p>
          <a:p>
            <a:pPr indent="0" lvl="0" marL="0" rtl="0" algn="l">
              <a:spcBef>
                <a:spcPts val="0"/>
              </a:spcBef>
              <a:spcAft>
                <a:spcPts val="0"/>
              </a:spcAft>
              <a:buNone/>
            </a:pPr>
            <a:r>
              <a:rPr lang="en">
                <a:solidFill>
                  <a:srgbClr val="1B212C"/>
                </a:solidFill>
              </a:rPr>
              <a:t>It will be able to create, remove, and manage every virtual machine deployed to each platform all in one place without sacrificing modularity. In other words, when the user wants to deploy the same virtual machine to a different platform, it should be the same exact process. We accomplish this modularity by utilizing generic templates (</a:t>
            </a:r>
            <a:r>
              <a:rPr b="1" lang="en">
                <a:solidFill>
                  <a:srgbClr val="1B212C"/>
                </a:solidFill>
              </a:rPr>
              <a:t>Click</a:t>
            </a:r>
            <a:r>
              <a:rPr lang="en">
                <a:solidFill>
                  <a:srgbClr val="1B212C"/>
                </a:solidFill>
              </a:rPr>
              <a:t>) that the administrator is allowed to create. </a:t>
            </a:r>
            <a:endParaRPr>
              <a:solidFill>
                <a:srgbClr val="1B212C"/>
              </a:solidFill>
            </a:endParaRPr>
          </a:p>
          <a:p>
            <a:pPr indent="0" lvl="0" marL="0" rtl="0" algn="l">
              <a:spcBef>
                <a:spcPts val="0"/>
              </a:spcBef>
              <a:spcAft>
                <a:spcPts val="0"/>
              </a:spcAft>
              <a:buNone/>
            </a:pPr>
            <a:r>
              <a:t/>
            </a:r>
            <a:endParaRPr>
              <a:solidFill>
                <a:srgbClr val="1B212C"/>
              </a:solidFill>
            </a:endParaRPr>
          </a:p>
          <a:p>
            <a:pPr indent="0" lvl="0" marL="0" rtl="0" algn="l">
              <a:spcBef>
                <a:spcPts val="0"/>
              </a:spcBef>
              <a:spcAft>
                <a:spcPts val="0"/>
              </a:spcAft>
              <a:buNone/>
            </a:pPr>
            <a:r>
              <a:rPr lang="en">
                <a:solidFill>
                  <a:srgbClr val="1B212C"/>
                </a:solidFill>
              </a:rPr>
              <a:t>These templates contain generic information provided by the administrator that our tool will be able to consume and use to deploy machines to each platform. The information in these templates range from what machine image you want to how to setup the network of the environment.</a:t>
            </a:r>
            <a:endParaRPr>
              <a:solidFill>
                <a:srgbClr val="1B212C"/>
              </a:solidFill>
            </a:endParaRPr>
          </a:p>
          <a:p>
            <a:pPr indent="0" lvl="0" marL="0" rtl="0" algn="l">
              <a:spcBef>
                <a:spcPts val="0"/>
              </a:spcBef>
              <a:spcAft>
                <a:spcPts val="0"/>
              </a:spcAft>
              <a:buNone/>
            </a:pPr>
            <a:r>
              <a:t/>
            </a:r>
            <a:endParaRPr>
              <a:solidFill>
                <a:srgbClr val="1B212C"/>
              </a:solidFill>
            </a:endParaRPr>
          </a:p>
          <a:p>
            <a:pPr indent="0" lvl="0" marL="0" rtl="0" algn="l">
              <a:spcBef>
                <a:spcPts val="0"/>
              </a:spcBef>
              <a:spcAft>
                <a:spcPts val="0"/>
              </a:spcAft>
              <a:buNone/>
            </a:pPr>
            <a:r>
              <a:rPr lang="en">
                <a:solidFill>
                  <a:srgbClr val="1B212C"/>
                </a:solidFill>
              </a:rPr>
              <a:t>The customizability of these templates gives our end-user the ability to fully manage their platforms in a consistent and easy way. The ability to customize the network (</a:t>
            </a:r>
            <a:r>
              <a:rPr b="1" lang="en">
                <a:solidFill>
                  <a:srgbClr val="1B212C"/>
                </a:solidFill>
              </a:rPr>
              <a:t>Click</a:t>
            </a:r>
            <a:r>
              <a:rPr lang="en">
                <a:solidFill>
                  <a:srgbClr val="1B212C"/>
                </a:solidFill>
              </a:rPr>
              <a:t>) is especially critical to our end-user as this dictates who can access the machine along with what can the machine access. This solves critical security concerns of accidently exposing a machine intended to be internal to the public or accidently exposing a malicious machine to other machines on the platform.  </a:t>
            </a:r>
            <a:endParaRPr>
              <a:solidFill>
                <a:srgbClr val="1B212C"/>
              </a:solidFill>
            </a:endParaRPr>
          </a:p>
          <a:p>
            <a:pPr indent="0" lvl="0" marL="0" rtl="0" algn="l">
              <a:spcBef>
                <a:spcPts val="0"/>
              </a:spcBef>
              <a:spcAft>
                <a:spcPts val="0"/>
              </a:spcAft>
              <a:buNone/>
            </a:pPr>
            <a:r>
              <a:t/>
            </a:r>
            <a:endParaRPr>
              <a:solidFill>
                <a:srgbClr val="1B212C"/>
              </a:solidFill>
            </a:endParaRPr>
          </a:p>
          <a:p>
            <a:pPr indent="0" lvl="0" marL="0" rtl="0" algn="l">
              <a:spcBef>
                <a:spcPts val="0"/>
              </a:spcBef>
              <a:spcAft>
                <a:spcPts val="0"/>
              </a:spcAft>
              <a:buNone/>
            </a:pPr>
            <a:r>
              <a:t/>
            </a:r>
            <a:endParaRPr>
              <a:solidFill>
                <a:srgbClr val="1B212C"/>
              </a:solidFill>
            </a:endParaRPr>
          </a:p>
          <a:p>
            <a:pPr indent="0" lvl="0" marL="0" rtl="0" algn="l">
              <a:spcBef>
                <a:spcPts val="0"/>
              </a:spcBef>
              <a:spcAft>
                <a:spcPts val="0"/>
              </a:spcAft>
              <a:buNone/>
            </a:pPr>
            <a:r>
              <a:rPr lang="en">
                <a:solidFill>
                  <a:srgbClr val="1B212C"/>
                </a:solidFill>
              </a:rPr>
              <a:t>Now that you have a general idea of what our solution is, lets go over the technical parts of how we are creating this tool.</a:t>
            </a:r>
            <a:endParaRPr>
              <a:solidFill>
                <a:srgbClr val="1B212C"/>
              </a:solidFill>
            </a:endParaRPr>
          </a:p>
          <a:p>
            <a:pPr indent="0" lvl="0" marL="0" rtl="0" algn="l">
              <a:spcBef>
                <a:spcPts val="0"/>
              </a:spcBef>
              <a:spcAft>
                <a:spcPts val="0"/>
              </a:spcAft>
              <a:buClr>
                <a:srgbClr val="1B212C"/>
              </a:buClr>
              <a:buSzPts val="1100"/>
              <a:buFont typeface="Arial"/>
              <a:buNone/>
            </a:pPr>
            <a:r>
              <a:t/>
            </a:r>
            <a:endParaRPr>
              <a:solidFill>
                <a:srgbClr val="1B212C"/>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bd38b0307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bd38b0307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Zane:</a:t>
            </a:r>
            <a:r>
              <a:rPr lang="en">
                <a:solidFill>
                  <a:schemeClr val="dk1"/>
                </a:solidFill>
              </a:rPr>
              <a:t>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Cool, so the solution to our sponsor’s problem can be broken down into 3 main components: the React front-end, the Flask back-end, and the various cloud providers they want to provision lab environments into.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We are aiming for our React front-end to be an intuitive, easy-to-use management interface of both lab templates and lab environments. Templates are reusable lab configurations for the various cloud providers. You can think about them as the starting point to be able to provision either 1 or many different labs. The lab environments themselves are the actual machines or instances that are being provisioned from the templates into the the various cloud providers like AWS, GCP, etc. Our users will be able to quickly and easily view, create, and delete both lab templates and environments via the React front-end.</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Our Flask back-end (written in Python) will be providing all of the API endpoints necessary to perform the actions provided to the user on the front-end. A few examples of these actions are a DELETE to remove a template from the application, a GET to retrieve all provisioned labs, and a POST to provision a lab.</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The database we chose to use for this project is MongoDB. We chose to go this route because of the extreme flexibility, and the easy integration with Python, which, as mentioned above, is what our back-end is written in.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Finally, the way that we are provisioning resources into all the different cloud providers is through Ansible. We are in the process of writing a multitude of Ansible Playbooks that, when called by our Flask API, will be able to retrieve, provision, and de-provision resources within any cloud environment that we need to.</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t/>
            </a:r>
            <a:endParaRPr b="1">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bd38b03074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bd38b0307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we are trying to get down. What is our MVP and probably how we are achieving this. Jira stuff</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So </a:t>
            </a:r>
            <a:r>
              <a:rPr lang="en" sz="1200">
                <a:solidFill>
                  <a:schemeClr val="dk1"/>
                </a:solidFill>
                <a:latin typeface="Times New Roman"/>
                <a:ea typeface="Times New Roman"/>
                <a:cs typeface="Times New Roman"/>
                <a:sym typeface="Times New Roman"/>
              </a:rPr>
              <a:t>By developing the Cloud Environment Manager application, we aim to provide our client PwC with a clean and simple user interface that allows them to quickly and easily deploy lab environments to their desired cloud providers. The application will also allow them to manage and destroy their existing lab environments once they are no longer needed. Some of the major goals that are designed for this semester are that we need to have our application to be hosted in AWS. Further we would be working on how we would be able to hook are Ansible to some of the backend calls. Further configure the scripts to be run dynamically for the project. And lastly we would be having playbooks that deploy and manage a given GCP environment. The playbooks must be including Create Lab, Remove Lab, Shutdown/Restart lab and many more.</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bd38b03074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bd38b0307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Notes for Gavin: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Challenges we had… Complexities of making a modular product that can manage several cloud environments and making it seemless for end user. Trying to connect different technologies together that none of us are fully </a:t>
            </a:r>
            <a:r>
              <a:rPr lang="en"/>
              <a:t>familiar</a:t>
            </a:r>
            <a:r>
              <a:rPr lang="en"/>
              <a:t> with. More stuff like that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bd38b03074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bd38b03074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Gavin just ask for questions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sdmay21-39@iastat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Cloud </a:t>
            </a:r>
            <a:r>
              <a:rPr lang="en"/>
              <a:t>Environment</a:t>
            </a:r>
            <a:r>
              <a:rPr lang="en"/>
              <a:t> Manager</a:t>
            </a:r>
            <a:endParaRPr/>
          </a:p>
        </p:txBody>
      </p:sp>
      <p:sp>
        <p:nvSpPr>
          <p:cNvPr id="135" name="Google Shape;135;p13"/>
          <p:cNvSpPr txBox="1"/>
          <p:nvPr>
            <p:ph idx="1" type="subTitle"/>
          </p:nvPr>
        </p:nvSpPr>
        <p:spPr>
          <a:xfrm>
            <a:off x="5083950" y="2978675"/>
            <a:ext cx="3470700" cy="14523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Group: sdmay21-39 </a:t>
            </a:r>
            <a:endParaRPr/>
          </a:p>
          <a:p>
            <a:pPr indent="0" lvl="0" marL="0" rtl="0" algn="l">
              <a:spcBef>
                <a:spcPts val="0"/>
              </a:spcBef>
              <a:spcAft>
                <a:spcPts val="0"/>
              </a:spcAft>
              <a:buNone/>
            </a:pPr>
            <a:r>
              <a:rPr lang="en"/>
              <a:t>Email:  </a:t>
            </a:r>
            <a:r>
              <a:rPr lang="en" u="sng">
                <a:solidFill>
                  <a:schemeClr val="hlink"/>
                </a:solidFill>
                <a:hlinkClick r:id="rId3"/>
              </a:rPr>
              <a:t>sdmay21-39@iastate.edu</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Adis Osmankic - Leader</a:t>
            </a:r>
            <a:endParaRPr/>
          </a:p>
          <a:p>
            <a:pPr indent="0" lvl="0" marL="0" rtl="0" algn="l">
              <a:spcBef>
                <a:spcPts val="0"/>
              </a:spcBef>
              <a:spcAft>
                <a:spcPts val="0"/>
              </a:spcAft>
              <a:buNone/>
            </a:pPr>
            <a:r>
              <a:rPr lang="en"/>
              <a:t>Gavin Monroe - Meeting Scribe</a:t>
            </a:r>
            <a:endParaRPr/>
          </a:p>
          <a:p>
            <a:pPr indent="0" lvl="0" marL="0" rtl="0" algn="l">
              <a:spcBef>
                <a:spcPts val="0"/>
              </a:spcBef>
              <a:spcAft>
                <a:spcPts val="0"/>
              </a:spcAft>
              <a:buNone/>
            </a:pPr>
            <a:r>
              <a:rPr lang="en"/>
              <a:t>Jet Jacobs - System Architect</a:t>
            </a:r>
            <a:endParaRPr/>
          </a:p>
          <a:p>
            <a:pPr indent="0" lvl="0" marL="0" marR="0" rtl="0" algn="l">
              <a:lnSpc>
                <a:spcPct val="100000"/>
              </a:lnSpc>
              <a:spcBef>
                <a:spcPts val="0"/>
              </a:spcBef>
              <a:spcAft>
                <a:spcPts val="0"/>
              </a:spcAft>
              <a:buNone/>
            </a:pPr>
            <a:r>
              <a:rPr lang="en"/>
              <a:t>Rishabh Bansal - Report Manager</a:t>
            </a:r>
            <a:endParaRPr/>
          </a:p>
          <a:p>
            <a:pPr indent="0" lvl="0" marL="0" marR="0" rtl="0" algn="l">
              <a:lnSpc>
                <a:spcPct val="100000"/>
              </a:lnSpc>
              <a:spcBef>
                <a:spcPts val="0"/>
              </a:spcBef>
              <a:spcAft>
                <a:spcPts val="0"/>
              </a:spcAft>
              <a:buNone/>
            </a:pPr>
            <a:r>
              <a:rPr lang="en"/>
              <a:t>Zane Seuser - Cloud Architect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Problem - Jet</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Client Need</a:t>
            </a:r>
            <a:endParaRPr/>
          </a:p>
          <a:p>
            <a:pPr indent="-311150" lvl="0" marL="457200" rtl="0" algn="l">
              <a:spcBef>
                <a:spcPts val="1200"/>
              </a:spcBef>
              <a:spcAft>
                <a:spcPts val="0"/>
              </a:spcAft>
              <a:buSzPts val="1300"/>
              <a:buChar char="●"/>
            </a:pPr>
            <a:r>
              <a:rPr lang="en"/>
              <a:t>Deploy multiple </a:t>
            </a:r>
            <a:r>
              <a:rPr lang="en"/>
              <a:t>environments across several cloud platforms</a:t>
            </a:r>
            <a:endParaRPr/>
          </a:p>
          <a:p>
            <a:pPr indent="-311150" lvl="0" marL="457200" rtl="0" algn="l">
              <a:spcBef>
                <a:spcPts val="0"/>
              </a:spcBef>
              <a:spcAft>
                <a:spcPts val="0"/>
              </a:spcAft>
              <a:buSzPts val="1300"/>
              <a:buChar char="●"/>
            </a:pPr>
            <a:r>
              <a:rPr lang="en"/>
              <a:t>Environments may consist of several machines</a:t>
            </a:r>
            <a:endParaRPr/>
          </a:p>
          <a:p>
            <a:pPr indent="-311150" lvl="0" marL="457200" rtl="0" algn="l">
              <a:spcBef>
                <a:spcPts val="0"/>
              </a:spcBef>
              <a:spcAft>
                <a:spcPts val="0"/>
              </a:spcAft>
              <a:buSzPts val="1300"/>
              <a:buChar char="●"/>
            </a:pPr>
            <a:r>
              <a:rPr lang="en"/>
              <a:t>Environments will be spun up and down at will</a:t>
            </a:r>
            <a:endParaRPr/>
          </a:p>
          <a:p>
            <a:pPr indent="-311150" lvl="0" marL="457200" rtl="0" algn="l">
              <a:spcBef>
                <a:spcPts val="0"/>
              </a:spcBef>
              <a:spcAft>
                <a:spcPts val="0"/>
              </a:spcAft>
              <a:buSzPts val="1300"/>
              <a:buChar char="●"/>
            </a:pPr>
            <a:r>
              <a:rPr lang="en"/>
              <a:t>Third parties will access these</a:t>
            </a:r>
            <a:endParaRPr/>
          </a:p>
          <a:p>
            <a:pPr indent="0" lvl="0" marL="0" rtl="0" algn="l">
              <a:spcBef>
                <a:spcPts val="1200"/>
              </a:spcBef>
              <a:spcAft>
                <a:spcPts val="0"/>
              </a:spcAft>
              <a:buNone/>
            </a:pPr>
            <a:r>
              <a:rPr lang="en"/>
              <a:t>Collected reqs</a:t>
            </a:r>
            <a:endParaRPr/>
          </a:p>
          <a:p>
            <a:pPr indent="-311150" lvl="0" marL="457200" rtl="0" algn="l">
              <a:spcBef>
                <a:spcPts val="1200"/>
              </a:spcBef>
              <a:spcAft>
                <a:spcPts val="0"/>
              </a:spcAft>
              <a:buSzPts val="1300"/>
              <a:buChar char="●"/>
            </a:pPr>
            <a:r>
              <a:rPr lang="en"/>
              <a:t>Secure (i.e. limit access to an environment to a set of users)</a:t>
            </a:r>
            <a:endParaRPr/>
          </a:p>
          <a:p>
            <a:pPr indent="-311150" lvl="0" marL="457200" rtl="0" algn="l">
              <a:spcBef>
                <a:spcPts val="0"/>
              </a:spcBef>
              <a:spcAft>
                <a:spcPts val="0"/>
              </a:spcAft>
              <a:buSzPts val="1300"/>
              <a:buChar char="●"/>
            </a:pPr>
            <a:r>
              <a:rPr lang="en"/>
              <a:t>Easy to use (making the system complex doesn’t really solve the problem)</a:t>
            </a:r>
            <a:endParaRPr/>
          </a:p>
          <a:p>
            <a:pPr indent="-311150" lvl="0" marL="457200" rtl="0" algn="l">
              <a:spcBef>
                <a:spcPts val="0"/>
              </a:spcBef>
              <a:spcAft>
                <a:spcPts val="0"/>
              </a:spcAft>
              <a:buSzPts val="1300"/>
              <a:buChar char="●"/>
            </a:pPr>
            <a:r>
              <a:rPr lang="en"/>
              <a:t>Reliable (needs to be available since start and shutdown times are unknown)</a:t>
            </a:r>
            <a:endParaRPr/>
          </a:p>
          <a:p>
            <a:pPr indent="-311150" lvl="0" marL="457200" rtl="0" algn="l">
              <a:spcBef>
                <a:spcPts val="0"/>
              </a:spcBef>
              <a:spcAft>
                <a:spcPts val="0"/>
              </a:spcAft>
              <a:buSzPts val="1300"/>
              <a:buChar char="●"/>
            </a:pPr>
            <a:r>
              <a:rPr lang="en"/>
              <a:t>Able to track resource consumption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Our Solution - Adis</a:t>
            </a:r>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Modularity</a:t>
            </a:r>
            <a:endParaRPr/>
          </a:p>
          <a:p>
            <a:pPr indent="-298450" lvl="1" marL="914400" rtl="0" algn="l">
              <a:spcBef>
                <a:spcPts val="0"/>
              </a:spcBef>
              <a:spcAft>
                <a:spcPts val="0"/>
              </a:spcAft>
              <a:buSzPts val="1100"/>
              <a:buChar char="○"/>
            </a:pPr>
            <a:r>
              <a:rPr lang="en"/>
              <a:t>Ability to manage different platforms</a:t>
            </a:r>
            <a:endParaRPr/>
          </a:p>
          <a:p>
            <a:pPr indent="-311150" lvl="0" marL="457200" rtl="0" algn="l">
              <a:spcBef>
                <a:spcPts val="0"/>
              </a:spcBef>
              <a:spcAft>
                <a:spcPts val="0"/>
              </a:spcAft>
              <a:buSzPts val="1300"/>
              <a:buChar char="●"/>
            </a:pPr>
            <a:r>
              <a:rPr lang="en"/>
              <a:t>Usability</a:t>
            </a:r>
            <a:endParaRPr/>
          </a:p>
          <a:p>
            <a:pPr indent="-298450" lvl="1" marL="914400" rtl="0" algn="l">
              <a:spcBef>
                <a:spcPts val="0"/>
              </a:spcBef>
              <a:spcAft>
                <a:spcPts val="0"/>
              </a:spcAft>
              <a:buSzPts val="1100"/>
              <a:buChar char="○"/>
            </a:pPr>
            <a:r>
              <a:rPr lang="en"/>
              <a:t>Intuitive design</a:t>
            </a:r>
            <a:endParaRPr/>
          </a:p>
          <a:p>
            <a:pPr indent="-298450" lvl="1" marL="914400" rtl="0" algn="l">
              <a:spcBef>
                <a:spcPts val="0"/>
              </a:spcBef>
              <a:spcAft>
                <a:spcPts val="0"/>
              </a:spcAft>
              <a:buSzPts val="1100"/>
              <a:buChar char="○"/>
            </a:pPr>
            <a:r>
              <a:rPr lang="en"/>
              <a:t>Simple user input</a:t>
            </a:r>
            <a:endParaRPr/>
          </a:p>
        </p:txBody>
      </p:sp>
      <p:pic>
        <p:nvPicPr>
          <p:cNvPr id="148" name="Google Shape;148;p15"/>
          <p:cNvPicPr preferRelativeResize="0"/>
          <p:nvPr/>
        </p:nvPicPr>
        <p:blipFill>
          <a:blip r:embed="rId3">
            <a:alphaModFix/>
          </a:blip>
          <a:stretch>
            <a:fillRect/>
          </a:stretch>
        </p:blipFill>
        <p:spPr>
          <a:xfrm>
            <a:off x="889200" y="1567550"/>
            <a:ext cx="7365600" cy="2911200"/>
          </a:xfrm>
          <a:prstGeom prst="roundRect">
            <a:avLst>
              <a:gd fmla="val 16667" name="adj"/>
            </a:avLst>
          </a:prstGeom>
          <a:noFill/>
          <a:ln>
            <a:noFill/>
          </a:ln>
        </p:spPr>
      </p:pic>
      <p:pic>
        <p:nvPicPr>
          <p:cNvPr id="149" name="Google Shape;149;p15"/>
          <p:cNvPicPr preferRelativeResize="0"/>
          <p:nvPr/>
        </p:nvPicPr>
        <p:blipFill>
          <a:blip r:embed="rId4">
            <a:alphaModFix/>
          </a:blip>
          <a:stretch>
            <a:fillRect/>
          </a:stretch>
        </p:blipFill>
        <p:spPr>
          <a:xfrm>
            <a:off x="4626900" y="1567550"/>
            <a:ext cx="3627900" cy="3318600"/>
          </a:xfrm>
          <a:prstGeom prst="roundRect">
            <a:avLst>
              <a:gd fmla="val 16667" name="adj"/>
            </a:avLst>
          </a:prstGeom>
          <a:noFill/>
          <a:ln>
            <a:noFill/>
          </a:ln>
        </p:spPr>
      </p:pic>
      <p:sp>
        <p:nvSpPr>
          <p:cNvPr id="150" name="Google Shape;150;p15"/>
          <p:cNvSpPr/>
          <p:nvPr/>
        </p:nvSpPr>
        <p:spPr>
          <a:xfrm>
            <a:off x="889200" y="1567550"/>
            <a:ext cx="3627900" cy="3318600"/>
          </a:xfrm>
          <a:prstGeom prst="roundRect">
            <a:avLst>
              <a:gd fmla="val 16667" name="adj"/>
            </a:avLst>
          </a:prstGeom>
          <a:solidFill>
            <a:srgbClr val="82C7A5"/>
          </a:solidFill>
          <a:ln cap="flat" cmpd="sng" w="9525">
            <a:solidFill>
              <a:srgbClr val="D9D9D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5"/>
          <p:cNvSpPr txBox="1"/>
          <p:nvPr/>
        </p:nvSpPr>
        <p:spPr>
          <a:xfrm>
            <a:off x="1194675" y="1686351"/>
            <a:ext cx="4574100" cy="3081000"/>
          </a:xfrm>
          <a:prstGeom prst="rect">
            <a:avLst/>
          </a:prstGeom>
          <a:noFill/>
          <a:ln>
            <a:noFill/>
          </a:ln>
        </p:spPr>
        <p:txBody>
          <a:bodyPr anchorCtr="0" anchor="t" bIns="0" lIns="68575" spcFirstLastPara="1" rIns="68575" wrap="square" tIns="0">
            <a:noAutofit/>
          </a:bodyPr>
          <a:lstStyle/>
          <a:p>
            <a:pPr indent="0" lvl="0" marL="0" rtl="0" algn="l">
              <a:spcBef>
                <a:spcPts val="0"/>
              </a:spcBef>
              <a:spcAft>
                <a:spcPts val="0"/>
              </a:spcAft>
              <a:buNone/>
            </a:pPr>
            <a:r>
              <a:rPr b="1" lang="en" sz="1100">
                <a:solidFill>
                  <a:srgbClr val="1B212C"/>
                </a:solidFill>
                <a:latin typeface="Lato"/>
                <a:ea typeface="Lato"/>
                <a:cs typeface="Lato"/>
                <a:sym typeface="Lato"/>
              </a:rPr>
              <a:t>{</a:t>
            </a:r>
            <a:endParaRPr b="1" sz="1100">
              <a:solidFill>
                <a:srgbClr val="1B212C"/>
              </a:solidFill>
              <a:latin typeface="Lato"/>
              <a:ea typeface="Lato"/>
              <a:cs typeface="Lato"/>
              <a:sym typeface="Lato"/>
            </a:endParaRPr>
          </a:p>
          <a:p>
            <a:pPr indent="0" lvl="0" marL="0" rtl="0" algn="l">
              <a:spcBef>
                <a:spcPts val="0"/>
              </a:spcBef>
              <a:spcAft>
                <a:spcPts val="0"/>
              </a:spcAft>
              <a:buNone/>
            </a:pPr>
            <a:r>
              <a:rPr b="1" lang="en" sz="1100">
                <a:solidFill>
                  <a:srgbClr val="1B212C"/>
                </a:solidFill>
                <a:latin typeface="Lato"/>
                <a:ea typeface="Lato"/>
                <a:cs typeface="Lato"/>
                <a:sym typeface="Lato"/>
              </a:rPr>
              <a:t>    "_id": "$UUID",</a:t>
            </a:r>
            <a:endParaRPr b="1" sz="1100">
              <a:solidFill>
                <a:srgbClr val="1B212C"/>
              </a:solidFill>
              <a:latin typeface="Lato"/>
              <a:ea typeface="Lato"/>
              <a:cs typeface="Lato"/>
              <a:sym typeface="Lato"/>
            </a:endParaRPr>
          </a:p>
          <a:p>
            <a:pPr indent="0" lvl="0" marL="0" rtl="0" algn="l">
              <a:spcBef>
                <a:spcPts val="0"/>
              </a:spcBef>
              <a:spcAft>
                <a:spcPts val="0"/>
              </a:spcAft>
              <a:buNone/>
            </a:pPr>
            <a:r>
              <a:rPr b="1" lang="en" sz="1100">
                <a:solidFill>
                  <a:srgbClr val="1B212C"/>
                </a:solidFill>
                <a:latin typeface="Lato"/>
                <a:ea typeface="Lato"/>
                <a:cs typeface="Lato"/>
                <a:sym typeface="Lato"/>
              </a:rPr>
              <a:t>    "name": "$string",</a:t>
            </a:r>
            <a:endParaRPr b="1" sz="1100">
              <a:solidFill>
                <a:srgbClr val="1B212C"/>
              </a:solidFill>
              <a:latin typeface="Lato"/>
              <a:ea typeface="Lato"/>
              <a:cs typeface="Lato"/>
              <a:sym typeface="Lato"/>
            </a:endParaRPr>
          </a:p>
          <a:p>
            <a:pPr indent="0" lvl="0" marL="0" rtl="0" algn="l">
              <a:spcBef>
                <a:spcPts val="0"/>
              </a:spcBef>
              <a:spcAft>
                <a:spcPts val="0"/>
              </a:spcAft>
              <a:buNone/>
            </a:pPr>
            <a:r>
              <a:rPr b="1" lang="en" sz="1100">
                <a:solidFill>
                  <a:srgbClr val="1B212C"/>
                </a:solidFill>
                <a:latin typeface="Lato"/>
                <a:ea typeface="Lato"/>
                <a:cs typeface="Lato"/>
                <a:sym typeface="Lato"/>
              </a:rPr>
              <a:t>    "creation_date": "$date",</a:t>
            </a:r>
            <a:endParaRPr b="1" sz="1100">
              <a:solidFill>
                <a:srgbClr val="1B212C"/>
              </a:solidFill>
              <a:latin typeface="Lato"/>
              <a:ea typeface="Lato"/>
              <a:cs typeface="Lato"/>
              <a:sym typeface="Lato"/>
            </a:endParaRPr>
          </a:p>
          <a:p>
            <a:pPr indent="0" lvl="0" marL="0" rtl="0" algn="l">
              <a:spcBef>
                <a:spcPts val="0"/>
              </a:spcBef>
              <a:spcAft>
                <a:spcPts val="0"/>
              </a:spcAft>
              <a:buNone/>
            </a:pPr>
            <a:r>
              <a:rPr b="1" lang="en" sz="1100">
                <a:solidFill>
                  <a:srgbClr val="1B212C"/>
                </a:solidFill>
                <a:latin typeface="Lato"/>
                <a:ea typeface="Lato"/>
                <a:cs typeface="Lato"/>
                <a:sym typeface="Lato"/>
              </a:rPr>
              <a:t>    "required_subnet": "$boolean",</a:t>
            </a:r>
            <a:endParaRPr b="1" sz="1100">
              <a:solidFill>
                <a:srgbClr val="1B212C"/>
              </a:solidFill>
              <a:latin typeface="Lato"/>
              <a:ea typeface="Lato"/>
              <a:cs typeface="Lato"/>
              <a:sym typeface="Lato"/>
            </a:endParaRPr>
          </a:p>
          <a:p>
            <a:pPr indent="0" lvl="0" marL="0" rtl="0" algn="l">
              <a:spcBef>
                <a:spcPts val="0"/>
              </a:spcBef>
              <a:spcAft>
                <a:spcPts val="0"/>
              </a:spcAft>
              <a:buNone/>
            </a:pPr>
            <a:r>
              <a:rPr b="1" lang="en" sz="1100">
                <a:solidFill>
                  <a:srgbClr val="1B212C"/>
                </a:solidFill>
                <a:latin typeface="Lato"/>
                <a:ea typeface="Lato"/>
                <a:cs typeface="Lato"/>
                <a:sym typeface="Lato"/>
              </a:rPr>
              <a:t>    "amount_of_machines" : "$integer",</a:t>
            </a:r>
            <a:endParaRPr b="1" sz="1100">
              <a:solidFill>
                <a:srgbClr val="1B212C"/>
              </a:solidFill>
              <a:latin typeface="Lato"/>
              <a:ea typeface="Lato"/>
              <a:cs typeface="Lato"/>
              <a:sym typeface="Lato"/>
            </a:endParaRPr>
          </a:p>
          <a:p>
            <a:pPr indent="0" lvl="0" marL="0" rtl="0" algn="l">
              <a:spcBef>
                <a:spcPts val="0"/>
              </a:spcBef>
              <a:spcAft>
                <a:spcPts val="0"/>
              </a:spcAft>
              <a:buNone/>
            </a:pPr>
            <a:r>
              <a:rPr b="1" lang="en" sz="1100">
                <a:solidFill>
                  <a:srgbClr val="1B212C"/>
                </a:solidFill>
                <a:latin typeface="Lato"/>
                <a:ea typeface="Lato"/>
                <a:cs typeface="Lato"/>
                <a:sym typeface="Lato"/>
              </a:rPr>
              <a:t>    "virtual_machines": [</a:t>
            </a:r>
            <a:endParaRPr b="1" sz="1100">
              <a:solidFill>
                <a:srgbClr val="1B212C"/>
              </a:solidFill>
              <a:latin typeface="Lato"/>
              <a:ea typeface="Lato"/>
              <a:cs typeface="Lato"/>
              <a:sym typeface="Lato"/>
            </a:endParaRPr>
          </a:p>
          <a:p>
            <a:pPr indent="0" lvl="0" marL="0" rtl="0" algn="l">
              <a:spcBef>
                <a:spcPts val="0"/>
              </a:spcBef>
              <a:spcAft>
                <a:spcPts val="0"/>
              </a:spcAft>
              <a:buNone/>
            </a:pPr>
            <a:r>
              <a:rPr b="1" lang="en" sz="1100">
                <a:solidFill>
                  <a:srgbClr val="1B212C"/>
                </a:solidFill>
                <a:latin typeface="Lato"/>
                <a:ea typeface="Lato"/>
                <a:cs typeface="Lato"/>
                <a:sym typeface="Lato"/>
              </a:rPr>
              <a:t>   	 {</a:t>
            </a:r>
            <a:endParaRPr b="1" sz="1100">
              <a:solidFill>
                <a:srgbClr val="1B212C"/>
              </a:solidFill>
              <a:latin typeface="Lato"/>
              <a:ea typeface="Lato"/>
              <a:cs typeface="Lato"/>
              <a:sym typeface="Lato"/>
            </a:endParaRPr>
          </a:p>
          <a:p>
            <a:pPr indent="0" lvl="0" marL="0" rtl="0" algn="l">
              <a:spcBef>
                <a:spcPts val="0"/>
              </a:spcBef>
              <a:spcAft>
                <a:spcPts val="0"/>
              </a:spcAft>
              <a:buNone/>
            </a:pPr>
            <a:r>
              <a:rPr b="1" lang="en" sz="1100">
                <a:solidFill>
                  <a:srgbClr val="1B212C"/>
                </a:solidFill>
                <a:latin typeface="Lato"/>
                <a:ea typeface="Lato"/>
                <a:cs typeface="Lato"/>
                <a:sym typeface="Lato"/>
              </a:rPr>
              <a:t>   		 "name": "$string",</a:t>
            </a:r>
            <a:endParaRPr b="1" sz="1100">
              <a:solidFill>
                <a:srgbClr val="1B212C"/>
              </a:solidFill>
              <a:latin typeface="Lato"/>
              <a:ea typeface="Lato"/>
              <a:cs typeface="Lato"/>
              <a:sym typeface="Lato"/>
            </a:endParaRPr>
          </a:p>
          <a:p>
            <a:pPr indent="0" lvl="0" marL="0" rtl="0" algn="l">
              <a:spcBef>
                <a:spcPts val="0"/>
              </a:spcBef>
              <a:spcAft>
                <a:spcPts val="0"/>
              </a:spcAft>
              <a:buNone/>
            </a:pPr>
            <a:r>
              <a:rPr b="1" lang="en" sz="1100">
                <a:solidFill>
                  <a:srgbClr val="1B212C"/>
                </a:solidFill>
                <a:latin typeface="Lato"/>
                <a:ea typeface="Lato"/>
                <a:cs typeface="Lato"/>
                <a:sym typeface="Lato"/>
              </a:rPr>
              <a:t>   		 "machine_id": "$string",</a:t>
            </a:r>
            <a:endParaRPr b="1" sz="1100">
              <a:solidFill>
                <a:srgbClr val="1B212C"/>
              </a:solidFill>
              <a:latin typeface="Lato"/>
              <a:ea typeface="Lato"/>
              <a:cs typeface="Lato"/>
              <a:sym typeface="Lato"/>
            </a:endParaRPr>
          </a:p>
          <a:p>
            <a:pPr indent="0" lvl="0" marL="0" rtl="0" algn="l">
              <a:spcBef>
                <a:spcPts val="0"/>
              </a:spcBef>
              <a:spcAft>
                <a:spcPts val="0"/>
              </a:spcAft>
              <a:buNone/>
            </a:pPr>
            <a:r>
              <a:rPr b="1" lang="en" sz="1100">
                <a:solidFill>
                  <a:srgbClr val="1B212C"/>
                </a:solidFill>
                <a:latin typeface="Lato"/>
                <a:ea typeface="Lato"/>
                <a:cs typeface="Lato"/>
                <a:sym typeface="Lato"/>
              </a:rPr>
              <a:t>   		 "internet_access": "$boolean",</a:t>
            </a:r>
            <a:endParaRPr b="1" sz="1100">
              <a:solidFill>
                <a:srgbClr val="1B212C"/>
              </a:solidFill>
              <a:latin typeface="Lato"/>
              <a:ea typeface="Lato"/>
              <a:cs typeface="Lato"/>
              <a:sym typeface="Lato"/>
            </a:endParaRPr>
          </a:p>
          <a:p>
            <a:pPr indent="0" lvl="0" marL="0" rtl="0" algn="l">
              <a:spcBef>
                <a:spcPts val="0"/>
              </a:spcBef>
              <a:spcAft>
                <a:spcPts val="0"/>
              </a:spcAft>
              <a:buNone/>
            </a:pPr>
            <a:r>
              <a:rPr b="1" lang="en" sz="1100">
                <a:solidFill>
                  <a:srgbClr val="1B212C"/>
                </a:solidFill>
                <a:latin typeface="Lato"/>
                <a:ea typeface="Lato"/>
                <a:cs typeface="Lato"/>
                <a:sym typeface="Lato"/>
              </a:rPr>
              <a:t>   		 "ssh": "$boolean",</a:t>
            </a:r>
            <a:endParaRPr b="1" sz="1100">
              <a:solidFill>
                <a:srgbClr val="1B212C"/>
              </a:solidFill>
              <a:latin typeface="Lato"/>
              <a:ea typeface="Lato"/>
              <a:cs typeface="Lato"/>
              <a:sym typeface="Lato"/>
            </a:endParaRPr>
          </a:p>
          <a:p>
            <a:pPr indent="0" lvl="0" marL="0" rtl="0" algn="l">
              <a:spcBef>
                <a:spcPts val="0"/>
              </a:spcBef>
              <a:spcAft>
                <a:spcPts val="0"/>
              </a:spcAft>
              <a:buNone/>
            </a:pPr>
            <a:r>
              <a:rPr b="1" lang="en" sz="1100">
                <a:solidFill>
                  <a:srgbClr val="1B212C"/>
                </a:solidFill>
                <a:latin typeface="Lato"/>
                <a:ea typeface="Lato"/>
                <a:cs typeface="Lato"/>
                <a:sym typeface="Lato"/>
              </a:rPr>
              <a:t>   		 "instance_type": "$string",</a:t>
            </a:r>
            <a:endParaRPr b="1" sz="1100">
              <a:solidFill>
                <a:srgbClr val="1B212C"/>
              </a:solidFill>
              <a:latin typeface="Lato"/>
              <a:ea typeface="Lato"/>
              <a:cs typeface="Lato"/>
              <a:sym typeface="Lato"/>
            </a:endParaRPr>
          </a:p>
          <a:p>
            <a:pPr indent="0" lvl="0" marL="0" rtl="0" algn="l">
              <a:spcBef>
                <a:spcPts val="0"/>
              </a:spcBef>
              <a:spcAft>
                <a:spcPts val="0"/>
              </a:spcAft>
              <a:buNone/>
            </a:pPr>
            <a:r>
              <a:rPr b="1" lang="en" sz="1100">
                <a:solidFill>
                  <a:srgbClr val="1B212C"/>
                </a:solidFill>
                <a:latin typeface="Lato"/>
                <a:ea typeface="Lato"/>
                <a:cs typeface="Lato"/>
                <a:sym typeface="Lato"/>
              </a:rPr>
              <a:t>   		 "number_of_instances": "$integer"</a:t>
            </a:r>
            <a:endParaRPr b="1" sz="1100">
              <a:solidFill>
                <a:srgbClr val="1B212C"/>
              </a:solidFill>
              <a:latin typeface="Lato"/>
              <a:ea typeface="Lato"/>
              <a:cs typeface="Lato"/>
              <a:sym typeface="Lato"/>
            </a:endParaRPr>
          </a:p>
          <a:p>
            <a:pPr indent="0" lvl="0" marL="0" rtl="0" algn="l">
              <a:spcBef>
                <a:spcPts val="0"/>
              </a:spcBef>
              <a:spcAft>
                <a:spcPts val="0"/>
              </a:spcAft>
              <a:buNone/>
            </a:pPr>
            <a:r>
              <a:rPr b="1" lang="en" sz="1100">
                <a:solidFill>
                  <a:srgbClr val="1B212C"/>
                </a:solidFill>
                <a:latin typeface="Lato"/>
                <a:ea typeface="Lato"/>
                <a:cs typeface="Lato"/>
                <a:sym typeface="Lato"/>
              </a:rPr>
              <a:t>   	 }</a:t>
            </a:r>
            <a:endParaRPr b="1" sz="1100">
              <a:solidFill>
                <a:srgbClr val="1B212C"/>
              </a:solidFill>
              <a:latin typeface="Lato"/>
              <a:ea typeface="Lato"/>
              <a:cs typeface="Lato"/>
              <a:sym typeface="Lato"/>
            </a:endParaRPr>
          </a:p>
          <a:p>
            <a:pPr indent="0" lvl="0" marL="0" rtl="0" algn="l">
              <a:spcBef>
                <a:spcPts val="0"/>
              </a:spcBef>
              <a:spcAft>
                <a:spcPts val="0"/>
              </a:spcAft>
              <a:buNone/>
            </a:pPr>
            <a:r>
              <a:rPr b="1" lang="en" sz="1100">
                <a:solidFill>
                  <a:srgbClr val="1B212C"/>
                </a:solidFill>
                <a:latin typeface="Lato"/>
                <a:ea typeface="Lato"/>
                <a:cs typeface="Lato"/>
                <a:sym typeface="Lato"/>
              </a:rPr>
              <a:t>    ]</a:t>
            </a:r>
            <a:endParaRPr b="1" sz="1100">
              <a:solidFill>
                <a:srgbClr val="1B212C"/>
              </a:solidFill>
              <a:latin typeface="Lato"/>
              <a:ea typeface="Lato"/>
              <a:cs typeface="Lato"/>
              <a:sym typeface="Lato"/>
            </a:endParaRPr>
          </a:p>
          <a:p>
            <a:pPr indent="0" lvl="0" marL="0" rtl="0" algn="l">
              <a:spcBef>
                <a:spcPts val="0"/>
              </a:spcBef>
              <a:spcAft>
                <a:spcPts val="0"/>
              </a:spcAft>
              <a:buNone/>
            </a:pPr>
            <a:r>
              <a:t/>
            </a:r>
            <a:endParaRPr b="1" sz="1100">
              <a:solidFill>
                <a:srgbClr val="1B212C"/>
              </a:solidFill>
              <a:latin typeface="Lato"/>
              <a:ea typeface="Lato"/>
              <a:cs typeface="Lato"/>
              <a:sym typeface="Lato"/>
            </a:endParaRPr>
          </a:p>
          <a:p>
            <a:pPr indent="0" lvl="0" marL="0" rtl="0" algn="l">
              <a:spcBef>
                <a:spcPts val="0"/>
              </a:spcBef>
              <a:spcAft>
                <a:spcPts val="0"/>
              </a:spcAft>
              <a:buNone/>
            </a:pPr>
            <a:r>
              <a:rPr b="1" lang="en" sz="1100">
                <a:solidFill>
                  <a:srgbClr val="1B212C"/>
                </a:solidFill>
                <a:latin typeface="Lato"/>
                <a:ea typeface="Lato"/>
                <a:cs typeface="Lato"/>
                <a:sym typeface="Lato"/>
              </a:rPr>
              <a:t>}</a:t>
            </a:r>
            <a:endParaRPr b="1" sz="1100">
              <a:solidFill>
                <a:srgbClr val="1B212C"/>
              </a:solidFill>
              <a:latin typeface="Lato"/>
              <a:ea typeface="Lato"/>
              <a:cs typeface="Lato"/>
              <a:sym typeface="Lato"/>
            </a:endParaRPr>
          </a:p>
          <a:p>
            <a:pPr indent="0" lvl="0" marL="0" rtl="0" algn="l">
              <a:spcBef>
                <a:spcPts val="0"/>
              </a:spcBef>
              <a:spcAft>
                <a:spcPts val="1600"/>
              </a:spcAft>
              <a:buNone/>
            </a:pPr>
            <a:r>
              <a:t/>
            </a:r>
            <a:endParaRPr b="1" sz="1100">
              <a:solidFill>
                <a:srgbClr val="FFFFFF"/>
              </a:solidFill>
              <a:latin typeface="Lato"/>
              <a:ea typeface="Lato"/>
              <a:cs typeface="Lato"/>
              <a:sym typeface="Lato"/>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147"/>
                                        </p:tgtEl>
                                      </p:cBhvr>
                                    </p:animEffect>
                                    <p:set>
                                      <p:cBhvr>
                                        <p:cTn dur="1" fill="hold">
                                          <p:stCondLst>
                                            <p:cond delay="1000"/>
                                          </p:stCondLst>
                                        </p:cTn>
                                        <p:tgtEl>
                                          <p:spTgt spid="147"/>
                                        </p:tgtEl>
                                        <p:attrNameLst>
                                          <p:attrName>style.visibility</p:attrName>
                                        </p:attrNameLst>
                                      </p:cBhvr>
                                      <p:to>
                                        <p:strVal val="hidden"/>
                                      </p:to>
                                    </p:set>
                                  </p:childTnLst>
                                </p:cTn>
                              </p:par>
                              <p:par>
                                <p:cTn fill="hold" nodeType="with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1000"/>
                                        <p:tgtEl>
                                          <p:spTgt spid="14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148"/>
                                        </p:tgtEl>
                                      </p:cBhvr>
                                    </p:animEffect>
                                    <p:set>
                                      <p:cBhvr>
                                        <p:cTn dur="1" fill="hold">
                                          <p:stCondLst>
                                            <p:cond delay="1000"/>
                                          </p:stCondLst>
                                        </p:cTn>
                                        <p:tgtEl>
                                          <p:spTgt spid="148"/>
                                        </p:tgtEl>
                                        <p:attrNameLst>
                                          <p:attrName>style.visibility</p:attrName>
                                        </p:attrNameLst>
                                      </p:cBhvr>
                                      <p:to>
                                        <p:strVal val="hidden"/>
                                      </p:to>
                                    </p:set>
                                  </p:childTnLst>
                                </p:cTn>
                              </p:par>
                              <p:par>
                                <p:cTn fill="hold" nodeType="withEffect" presetClass="entr" presetID="10" presetSubtype="0">
                                  <p:stCondLst>
                                    <p:cond delay="0"/>
                                  </p:stCondLst>
                                  <p:childTnLst>
                                    <p:set>
                                      <p:cBhvr>
                                        <p:cTn dur="1" fill="hold">
                                          <p:stCondLst>
                                            <p:cond delay="0"/>
                                          </p:stCondLst>
                                        </p:cTn>
                                        <p:tgtEl>
                                          <p:spTgt spid="150"/>
                                        </p:tgtEl>
                                        <p:attrNameLst>
                                          <p:attrName>style.visibility</p:attrName>
                                        </p:attrNameLst>
                                      </p:cBhvr>
                                      <p:to>
                                        <p:strVal val="visible"/>
                                      </p:to>
                                    </p:set>
                                    <p:animEffect filter="fade" transition="in">
                                      <p:cBhvr>
                                        <p:cTn dur="1000"/>
                                        <p:tgtEl>
                                          <p:spTgt spid="150"/>
                                        </p:tgtEl>
                                      </p:cBhvr>
                                    </p:animEffect>
                                  </p:childTnLst>
                                </p:cTn>
                              </p:par>
                              <p:par>
                                <p:cTn fill="hold" nodeType="withEffect" presetClass="entr" presetID="10" presetSubtype="0">
                                  <p:stCondLst>
                                    <p:cond delay="0"/>
                                  </p:stCondLst>
                                  <p:childTnLst>
                                    <p:set>
                                      <p:cBhvr>
                                        <p:cTn dur="1" fill="hold">
                                          <p:stCondLst>
                                            <p:cond delay="0"/>
                                          </p:stCondLst>
                                        </p:cTn>
                                        <p:tgtEl>
                                          <p:spTgt spid="151"/>
                                        </p:tgtEl>
                                        <p:attrNameLst>
                                          <p:attrName>style.visibility</p:attrName>
                                        </p:attrNameLst>
                                      </p:cBhvr>
                                      <p:to>
                                        <p:strVal val="visible"/>
                                      </p:to>
                                    </p:set>
                                    <p:animEffect filter="fade" transition="in">
                                      <p:cBhvr>
                                        <p:cTn dur="1000"/>
                                        <p:tgtEl>
                                          <p:spTgt spid="1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150"/>
                                        </p:tgtEl>
                                      </p:cBhvr>
                                    </p:animEffect>
                                    <p:set>
                                      <p:cBhvr>
                                        <p:cTn dur="1" fill="hold">
                                          <p:stCondLst>
                                            <p:cond delay="1000"/>
                                          </p:stCondLst>
                                        </p:cTn>
                                        <p:tgtEl>
                                          <p:spTgt spid="150"/>
                                        </p:tgtEl>
                                        <p:attrNameLst>
                                          <p:attrName>style.visibility</p:attrName>
                                        </p:attrNameLst>
                                      </p:cBhvr>
                                      <p:to>
                                        <p:strVal val="hidden"/>
                                      </p:to>
                                    </p:set>
                                  </p:childTnLst>
                                </p:cTn>
                              </p:par>
                              <p:par>
                                <p:cTn fill="hold" nodeType="withEffect" presetClass="exit" presetID="10" presetSubtype="0">
                                  <p:stCondLst>
                                    <p:cond delay="0"/>
                                  </p:stCondLst>
                                  <p:childTnLst>
                                    <p:animEffect filter="fade" transition="out">
                                      <p:cBhvr>
                                        <p:cTn dur="1000"/>
                                        <p:tgtEl>
                                          <p:spTgt spid="151"/>
                                        </p:tgtEl>
                                      </p:cBhvr>
                                    </p:animEffect>
                                    <p:set>
                                      <p:cBhvr>
                                        <p:cTn dur="1" fill="hold">
                                          <p:stCondLst>
                                            <p:cond delay="1000"/>
                                          </p:stCondLst>
                                        </p:cTn>
                                        <p:tgtEl>
                                          <p:spTgt spid="151"/>
                                        </p:tgtEl>
                                        <p:attrNameLst>
                                          <p:attrName>style.visibility</p:attrName>
                                        </p:attrNameLst>
                                      </p:cBhvr>
                                      <p:to>
                                        <p:strVal val="hidden"/>
                                      </p:to>
                                    </p:set>
                                  </p:childTnLst>
                                </p:cTn>
                              </p:par>
                              <p:par>
                                <p:cTn fill="hold" nodeType="with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1000"/>
                                        <p:tgtEl>
                                          <p:spTgt spid="14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Our Solution - Zane</a:t>
            </a:r>
            <a:endParaRPr/>
          </a:p>
        </p:txBody>
      </p:sp>
      <p:sp>
        <p:nvSpPr>
          <p:cNvPr id="157" name="Google Shape;157;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3 Main Components</a:t>
            </a:r>
            <a:endParaRPr/>
          </a:p>
          <a:p>
            <a:pPr indent="-311150" lvl="0" marL="457200" rtl="0" algn="l">
              <a:spcBef>
                <a:spcPts val="1200"/>
              </a:spcBef>
              <a:spcAft>
                <a:spcPts val="0"/>
              </a:spcAft>
              <a:buSzPts val="1300"/>
              <a:buAutoNum type="arabicPeriod"/>
            </a:pPr>
            <a:r>
              <a:rPr lang="en"/>
              <a:t>React Front-End</a:t>
            </a:r>
            <a:endParaRPr/>
          </a:p>
          <a:p>
            <a:pPr indent="-311150" lvl="0" marL="457200" rtl="0" algn="l">
              <a:spcBef>
                <a:spcPts val="0"/>
              </a:spcBef>
              <a:spcAft>
                <a:spcPts val="0"/>
              </a:spcAft>
              <a:buSzPts val="1300"/>
              <a:buAutoNum type="arabicPeriod"/>
            </a:pPr>
            <a:r>
              <a:rPr lang="en"/>
              <a:t>Flask Back-End</a:t>
            </a:r>
            <a:endParaRPr/>
          </a:p>
          <a:p>
            <a:pPr indent="-298450" lvl="1" marL="914400" rtl="0" algn="l">
              <a:spcBef>
                <a:spcPts val="0"/>
              </a:spcBef>
              <a:spcAft>
                <a:spcPts val="0"/>
              </a:spcAft>
              <a:buSzPts val="1100"/>
              <a:buAutoNum type="alphaLcPeriod"/>
            </a:pPr>
            <a:r>
              <a:rPr lang="en"/>
              <a:t>MongoDB</a:t>
            </a:r>
            <a:endParaRPr/>
          </a:p>
          <a:p>
            <a:pPr indent="-298450" lvl="1" marL="914400" rtl="0" algn="l">
              <a:spcBef>
                <a:spcPts val="0"/>
              </a:spcBef>
              <a:spcAft>
                <a:spcPts val="0"/>
              </a:spcAft>
              <a:buSzPts val="1100"/>
              <a:buAutoNum type="alphaLcPeriod"/>
            </a:pPr>
            <a:r>
              <a:rPr lang="en"/>
              <a:t>Ansible Playbooks</a:t>
            </a:r>
            <a:endParaRPr/>
          </a:p>
          <a:p>
            <a:pPr indent="-311150" lvl="0" marL="457200" rtl="0" algn="l">
              <a:spcBef>
                <a:spcPts val="0"/>
              </a:spcBef>
              <a:spcAft>
                <a:spcPts val="0"/>
              </a:spcAft>
              <a:buSzPts val="1300"/>
              <a:buAutoNum type="arabicPeriod"/>
            </a:pPr>
            <a:r>
              <a:rPr lang="en"/>
              <a:t>Cloud Providers</a:t>
            </a:r>
            <a:endParaRPr/>
          </a:p>
        </p:txBody>
      </p:sp>
      <p:pic>
        <p:nvPicPr>
          <p:cNvPr id="158" name="Google Shape;158;p16"/>
          <p:cNvPicPr preferRelativeResize="0"/>
          <p:nvPr/>
        </p:nvPicPr>
        <p:blipFill>
          <a:blip r:embed="rId3">
            <a:alphaModFix/>
          </a:blip>
          <a:stretch>
            <a:fillRect/>
          </a:stretch>
        </p:blipFill>
        <p:spPr>
          <a:xfrm>
            <a:off x="4098075" y="1007925"/>
            <a:ext cx="4171874" cy="38032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Goals for semester - Rishabh</a:t>
            </a:r>
            <a:endParaRPr/>
          </a:p>
        </p:txBody>
      </p:sp>
      <p:sp>
        <p:nvSpPr>
          <p:cNvPr id="164" name="Google Shape;164;p17"/>
          <p:cNvSpPr txBox="1"/>
          <p:nvPr>
            <p:ph idx="1" type="body"/>
          </p:nvPr>
        </p:nvSpPr>
        <p:spPr>
          <a:xfrm>
            <a:off x="865075" y="1567550"/>
            <a:ext cx="775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400">
                <a:latin typeface="Times New Roman"/>
                <a:ea typeface="Times New Roman"/>
                <a:cs typeface="Times New Roman"/>
                <a:sym typeface="Times New Roman"/>
              </a:rPr>
              <a:t>Main Objective</a:t>
            </a:r>
            <a:r>
              <a:rPr lang="en" sz="1400">
                <a:latin typeface="Times New Roman"/>
                <a:ea typeface="Times New Roman"/>
                <a:cs typeface="Times New Roman"/>
                <a:sym typeface="Times New Roman"/>
              </a:rPr>
              <a:t>- Web application that </a:t>
            </a:r>
            <a:r>
              <a:rPr lang="en" sz="1400">
                <a:solidFill>
                  <a:srgbClr val="FFFFFF"/>
                </a:solidFill>
                <a:latin typeface="Times New Roman"/>
                <a:ea typeface="Times New Roman"/>
                <a:cs typeface="Times New Roman"/>
                <a:sym typeface="Times New Roman"/>
              </a:rPr>
              <a:t>Quickly create and manage a large amount of lab environments.</a:t>
            </a:r>
            <a:endParaRPr sz="1400">
              <a:solidFill>
                <a:srgbClr val="FFFFFF"/>
              </a:solidFill>
              <a:latin typeface="Times New Roman"/>
              <a:ea typeface="Times New Roman"/>
              <a:cs typeface="Times New Roman"/>
              <a:sym typeface="Times New Roman"/>
            </a:endParaRPr>
          </a:p>
          <a:p>
            <a:pPr indent="0" lvl="0" marL="0" rtl="0" algn="l">
              <a:spcBef>
                <a:spcPts val="1200"/>
              </a:spcBef>
              <a:spcAft>
                <a:spcPts val="0"/>
              </a:spcAft>
              <a:buNone/>
            </a:pPr>
            <a:r>
              <a:rPr lang="en" sz="1400">
                <a:solidFill>
                  <a:srgbClr val="FFFFFF"/>
                </a:solidFill>
                <a:latin typeface="Times New Roman"/>
                <a:ea typeface="Times New Roman"/>
                <a:cs typeface="Times New Roman"/>
                <a:sym typeface="Times New Roman"/>
              </a:rPr>
              <a:t>Goals for Semester to </a:t>
            </a:r>
            <a:r>
              <a:rPr lang="en" sz="1400">
                <a:solidFill>
                  <a:srgbClr val="FFFFFF"/>
                </a:solidFill>
                <a:latin typeface="Times New Roman"/>
                <a:ea typeface="Times New Roman"/>
                <a:cs typeface="Times New Roman"/>
                <a:sym typeface="Times New Roman"/>
              </a:rPr>
              <a:t>Achieve</a:t>
            </a:r>
            <a:r>
              <a:rPr lang="en" sz="1400">
                <a:solidFill>
                  <a:srgbClr val="FFFFFF"/>
                </a:solidFill>
                <a:latin typeface="Times New Roman"/>
                <a:ea typeface="Times New Roman"/>
                <a:cs typeface="Times New Roman"/>
                <a:sym typeface="Times New Roman"/>
              </a:rPr>
              <a:t> the </a:t>
            </a:r>
            <a:r>
              <a:rPr lang="en" sz="1400">
                <a:solidFill>
                  <a:srgbClr val="FFFFFF"/>
                </a:solidFill>
                <a:latin typeface="Times New Roman"/>
                <a:ea typeface="Times New Roman"/>
                <a:cs typeface="Times New Roman"/>
                <a:sym typeface="Times New Roman"/>
              </a:rPr>
              <a:t>Objective</a:t>
            </a:r>
            <a:r>
              <a:rPr lang="en" sz="1400">
                <a:solidFill>
                  <a:srgbClr val="FFFFFF"/>
                </a:solidFill>
                <a:latin typeface="Times New Roman"/>
                <a:ea typeface="Times New Roman"/>
                <a:cs typeface="Times New Roman"/>
                <a:sym typeface="Times New Roman"/>
              </a:rPr>
              <a:t> -</a:t>
            </a:r>
            <a:endParaRPr sz="1400">
              <a:solidFill>
                <a:srgbClr val="FFFFFF"/>
              </a:solidFill>
              <a:latin typeface="Times New Roman"/>
              <a:ea typeface="Times New Roman"/>
              <a:cs typeface="Times New Roman"/>
              <a:sym typeface="Times New Roman"/>
            </a:endParaRPr>
          </a:p>
          <a:p>
            <a:pPr indent="-317500" lvl="0" marL="457200" rtl="0" algn="l">
              <a:spcBef>
                <a:spcPts val="1200"/>
              </a:spcBef>
              <a:spcAft>
                <a:spcPts val="0"/>
              </a:spcAft>
              <a:buClr>
                <a:srgbClr val="FFFFFF"/>
              </a:buClr>
              <a:buSzPts val="1400"/>
              <a:buFont typeface="Times New Roman"/>
              <a:buChar char="●"/>
            </a:pPr>
            <a:r>
              <a:rPr lang="en" sz="1400">
                <a:solidFill>
                  <a:srgbClr val="FFFFFF"/>
                </a:solidFill>
                <a:latin typeface="Times New Roman"/>
                <a:ea typeface="Times New Roman"/>
                <a:cs typeface="Times New Roman"/>
                <a:sym typeface="Times New Roman"/>
              </a:rPr>
              <a:t>Application to be hosted in AWS (Amazon Web Services)</a:t>
            </a:r>
            <a:endParaRPr sz="1400">
              <a:solidFill>
                <a:srgbClr val="FFFFFF"/>
              </a:solidFill>
              <a:latin typeface="Times New Roman"/>
              <a:ea typeface="Times New Roman"/>
              <a:cs typeface="Times New Roman"/>
              <a:sym typeface="Times New Roman"/>
            </a:endParaRPr>
          </a:p>
          <a:p>
            <a:pPr indent="-317500" lvl="0" marL="457200" rtl="0" algn="l">
              <a:lnSpc>
                <a:spcPct val="100000"/>
              </a:lnSpc>
              <a:spcBef>
                <a:spcPts val="0"/>
              </a:spcBef>
              <a:spcAft>
                <a:spcPts val="0"/>
              </a:spcAft>
              <a:buClr>
                <a:srgbClr val="FFFFFF"/>
              </a:buClr>
              <a:buSzPts val="1400"/>
              <a:buFont typeface="Times New Roman"/>
              <a:buChar char="●"/>
            </a:pPr>
            <a:r>
              <a:rPr lang="en" sz="1400">
                <a:solidFill>
                  <a:srgbClr val="FFFFFF"/>
                </a:solidFill>
                <a:latin typeface="Times New Roman"/>
                <a:ea typeface="Times New Roman"/>
                <a:cs typeface="Times New Roman"/>
                <a:sym typeface="Times New Roman"/>
              </a:rPr>
              <a:t>Hook Ansible to some backend call</a:t>
            </a:r>
            <a:endParaRPr sz="1400">
              <a:solidFill>
                <a:srgbClr val="FFFFFF"/>
              </a:solidFill>
              <a:latin typeface="Times New Roman"/>
              <a:ea typeface="Times New Roman"/>
              <a:cs typeface="Times New Roman"/>
              <a:sym typeface="Times New Roman"/>
            </a:endParaRPr>
          </a:p>
          <a:p>
            <a:pPr indent="-317500" lvl="0" marL="457200" rtl="0" algn="l">
              <a:lnSpc>
                <a:spcPct val="100000"/>
              </a:lnSpc>
              <a:spcBef>
                <a:spcPts val="0"/>
              </a:spcBef>
              <a:spcAft>
                <a:spcPts val="0"/>
              </a:spcAft>
              <a:buClr>
                <a:srgbClr val="FFFFFF"/>
              </a:buClr>
              <a:buSzPts val="1400"/>
              <a:buFont typeface="Times New Roman"/>
              <a:buChar char="●"/>
            </a:pPr>
            <a:r>
              <a:rPr lang="en" sz="1400">
                <a:solidFill>
                  <a:srgbClr val="FFFFFF"/>
                </a:solidFill>
                <a:latin typeface="Times New Roman"/>
                <a:ea typeface="Times New Roman"/>
                <a:cs typeface="Times New Roman"/>
                <a:sym typeface="Times New Roman"/>
              </a:rPr>
              <a:t>Configure automation scripts</a:t>
            </a:r>
            <a:endParaRPr sz="1400">
              <a:solidFill>
                <a:srgbClr val="FFFFFF"/>
              </a:solidFill>
              <a:latin typeface="Times New Roman"/>
              <a:ea typeface="Times New Roman"/>
              <a:cs typeface="Times New Roman"/>
              <a:sym typeface="Times New Roman"/>
            </a:endParaRPr>
          </a:p>
          <a:p>
            <a:pPr indent="-317500" lvl="0" marL="457200" rtl="0" algn="l">
              <a:lnSpc>
                <a:spcPct val="116667"/>
              </a:lnSpc>
              <a:spcBef>
                <a:spcPts val="0"/>
              </a:spcBef>
              <a:spcAft>
                <a:spcPts val="0"/>
              </a:spcAft>
              <a:buClr>
                <a:srgbClr val="FFFFFF"/>
              </a:buClr>
              <a:buSzPts val="1400"/>
              <a:buFont typeface="Times New Roman"/>
              <a:buChar char="●"/>
            </a:pPr>
            <a:r>
              <a:rPr lang="en" sz="1400">
                <a:solidFill>
                  <a:srgbClr val="FFFFFF"/>
                </a:solidFill>
                <a:latin typeface="Times New Roman"/>
                <a:ea typeface="Times New Roman"/>
                <a:cs typeface="Times New Roman"/>
                <a:sym typeface="Times New Roman"/>
              </a:rPr>
              <a:t>Create Azure Ansible Playbooks</a:t>
            </a:r>
            <a:endParaRPr sz="1400">
              <a:solidFill>
                <a:srgbClr val="FFFFFF"/>
              </a:solidFill>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sz="1200">
              <a:solidFill>
                <a:srgbClr val="00000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Technical Challenges - Gavin</a:t>
            </a:r>
            <a:endParaRPr/>
          </a:p>
        </p:txBody>
      </p:sp>
      <p:sp>
        <p:nvSpPr>
          <p:cNvPr id="170" name="Google Shape;170;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400">
                <a:latin typeface="Times New Roman"/>
                <a:ea typeface="Times New Roman"/>
                <a:cs typeface="Times New Roman"/>
                <a:sym typeface="Times New Roman"/>
              </a:rPr>
              <a:t>Main Technical Challenge</a:t>
            </a:r>
            <a:r>
              <a:rPr lang="en" sz="1400">
                <a:latin typeface="Times New Roman"/>
                <a:ea typeface="Times New Roman"/>
                <a:cs typeface="Times New Roman"/>
                <a:sym typeface="Times New Roman"/>
              </a:rPr>
              <a:t>- Creating a full-stack web application that creates and manages a large amount of lab environments.</a:t>
            </a:r>
            <a:endParaRPr sz="1400">
              <a:latin typeface="Times New Roman"/>
              <a:ea typeface="Times New Roman"/>
              <a:cs typeface="Times New Roman"/>
              <a:sym typeface="Times New Roman"/>
            </a:endParaRPr>
          </a:p>
          <a:p>
            <a:pPr indent="0" lvl="0" marL="0" rtl="0" algn="l">
              <a:spcBef>
                <a:spcPts val="1200"/>
              </a:spcBef>
              <a:spcAft>
                <a:spcPts val="0"/>
              </a:spcAft>
              <a:buNone/>
            </a:pPr>
            <a:r>
              <a:rPr lang="en" sz="1400">
                <a:latin typeface="Times New Roman"/>
                <a:ea typeface="Times New Roman"/>
                <a:cs typeface="Times New Roman"/>
                <a:sym typeface="Times New Roman"/>
              </a:rPr>
              <a:t>Some of the Technical Challenges for the Semester -</a:t>
            </a:r>
            <a:endParaRPr sz="1400">
              <a:latin typeface="Times New Roman"/>
              <a:ea typeface="Times New Roman"/>
              <a:cs typeface="Times New Roman"/>
              <a:sym typeface="Times New Roman"/>
            </a:endParaRPr>
          </a:p>
          <a:p>
            <a:pPr indent="-317500" lvl="0" marL="457200" rtl="0" algn="l">
              <a:spcBef>
                <a:spcPts val="1200"/>
              </a:spcBef>
              <a:spcAft>
                <a:spcPts val="0"/>
              </a:spcAft>
              <a:buSzPts val="1400"/>
              <a:buFont typeface="Times New Roman"/>
              <a:buChar char="●"/>
            </a:pPr>
            <a:r>
              <a:rPr lang="en" sz="1400">
                <a:latin typeface="Times New Roman"/>
                <a:ea typeface="Times New Roman"/>
                <a:cs typeface="Times New Roman"/>
                <a:sym typeface="Times New Roman"/>
              </a:rPr>
              <a:t>Creating a back-end that fully communicates with 3rd Party Cloud Services.</a:t>
            </a:r>
            <a:endParaRPr sz="1400">
              <a:latin typeface="Times New Roman"/>
              <a:ea typeface="Times New Roman"/>
              <a:cs typeface="Times New Roman"/>
              <a:sym typeface="Times New Roman"/>
            </a:endParaRPr>
          </a:p>
          <a:p>
            <a:pPr indent="-317500" lvl="0" marL="457200" rtl="0" algn="l">
              <a:lnSpc>
                <a:spcPct val="100000"/>
              </a:lnSpc>
              <a:spcBef>
                <a:spcPts val="0"/>
              </a:spcBef>
              <a:spcAft>
                <a:spcPts val="0"/>
              </a:spcAft>
              <a:buSzPts val="1400"/>
              <a:buFont typeface="Times New Roman"/>
              <a:buChar char="●"/>
            </a:pPr>
            <a:r>
              <a:rPr lang="en" sz="1400">
                <a:latin typeface="Times New Roman"/>
                <a:ea typeface="Times New Roman"/>
                <a:cs typeface="Times New Roman"/>
                <a:sym typeface="Times New Roman"/>
              </a:rPr>
              <a:t>Creating a Frontend that updates in real-time to show info about the environment.</a:t>
            </a:r>
            <a:endParaRPr sz="1400">
              <a:latin typeface="Times New Roman"/>
              <a:ea typeface="Times New Roman"/>
              <a:cs typeface="Times New Roman"/>
              <a:sym typeface="Times New Roman"/>
            </a:endParaRPr>
          </a:p>
          <a:p>
            <a:pPr indent="-317500" lvl="0" marL="457200" rtl="0" algn="l">
              <a:lnSpc>
                <a:spcPct val="100000"/>
              </a:lnSpc>
              <a:spcBef>
                <a:spcPts val="0"/>
              </a:spcBef>
              <a:spcAft>
                <a:spcPts val="0"/>
              </a:spcAft>
              <a:buSzPts val="1400"/>
              <a:buFont typeface="Times New Roman"/>
              <a:buChar char="●"/>
            </a:pPr>
            <a:r>
              <a:rPr lang="en" sz="1400">
                <a:latin typeface="Times New Roman"/>
                <a:ea typeface="Times New Roman"/>
                <a:cs typeface="Times New Roman"/>
                <a:sym typeface="Times New Roman"/>
              </a:rPr>
              <a:t>Implementing Ansible for our backend.</a:t>
            </a:r>
            <a:endParaRPr sz="1400">
              <a:latin typeface="Times New Roman"/>
              <a:ea typeface="Times New Roman"/>
              <a:cs typeface="Times New Roman"/>
              <a:sym typeface="Times New Roman"/>
            </a:endParaRPr>
          </a:p>
          <a:p>
            <a:pPr indent="-317500" lvl="0" marL="457200" rtl="0" algn="l">
              <a:lnSpc>
                <a:spcPct val="116667"/>
              </a:lnSpc>
              <a:spcBef>
                <a:spcPts val="0"/>
              </a:spcBef>
              <a:spcAft>
                <a:spcPts val="0"/>
              </a:spcAft>
              <a:buSzPts val="1400"/>
              <a:buFont typeface="Times New Roman"/>
              <a:buChar char="●"/>
            </a:pPr>
            <a:r>
              <a:rPr lang="en" sz="1400">
                <a:latin typeface="Times New Roman"/>
                <a:ea typeface="Times New Roman"/>
                <a:cs typeface="Times New Roman"/>
                <a:sym typeface="Times New Roman"/>
              </a:rPr>
              <a:t>Tie all of these components together to create a seamless experience.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19"/>
          <p:cNvSpPr txBox="1"/>
          <p:nvPr>
            <p:ph type="title"/>
          </p:nvPr>
        </p:nvSpPr>
        <p:spPr>
          <a:xfrm>
            <a:off x="1052550" y="2114700"/>
            <a:ext cx="7038900" cy="914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6000"/>
              <a:t>Questions?</a:t>
            </a:r>
            <a:endParaRPr sz="60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